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403" r:id="rId6"/>
    <p:sldId id="404" r:id="rId7"/>
    <p:sldId id="405" r:id="rId8"/>
    <p:sldId id="406" r:id="rId9"/>
    <p:sldId id="407" r:id="rId10"/>
    <p:sldId id="472" r:id="rId11"/>
    <p:sldId id="420" r:id="rId12"/>
    <p:sldId id="421" r:id="rId13"/>
    <p:sldId id="422" r:id="rId14"/>
    <p:sldId id="410" r:id="rId15"/>
    <p:sldId id="418" r:id="rId16"/>
    <p:sldId id="413" r:id="rId17"/>
    <p:sldId id="419" r:id="rId18"/>
    <p:sldId id="411" r:id="rId19"/>
    <p:sldId id="412" r:id="rId20"/>
    <p:sldId id="414" r:id="rId21"/>
    <p:sldId id="415" r:id="rId22"/>
    <p:sldId id="416" r:id="rId23"/>
    <p:sldId id="417" r:id="rId24"/>
    <p:sldId id="423" r:id="rId25"/>
    <p:sldId id="434" r:id="rId26"/>
    <p:sldId id="435" r:id="rId27"/>
    <p:sldId id="436" r:id="rId28"/>
    <p:sldId id="437" r:id="rId29"/>
    <p:sldId id="438" r:id="rId30"/>
    <p:sldId id="439" r:id="rId31"/>
    <p:sldId id="433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7"/>
    <p:restoredTop sz="95853"/>
  </p:normalViewPr>
  <p:slideViewPr>
    <p:cSldViewPr snapToGrid="0" snapToObjects="1">
      <p:cViewPr varScale="1">
        <p:scale>
          <a:sx n="65" d="100"/>
          <a:sy n="65" d="100"/>
        </p:scale>
        <p:origin x="23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FAA58-89E5-CB41-91EB-9F856CD1E6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35B507-08D0-7347-AA65-1E4F04D89D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6CE43-1310-F144-BF46-527F021A3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628FE-8B9E-7F4F-8F55-9CCBC13F9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6C473-8210-1C49-AE62-34D635FEB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892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420D1-B108-C341-956D-B65114A52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207914-E2C0-EE47-9016-09559272D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2BDCE-DB38-7B46-9325-E02813709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94FAD-FAAF-5D47-9C06-4D7CFBDC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FD275-61DB-C14C-98E6-9F15D50FD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4460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1FA11F-7000-1F46-AFF6-D410FDC919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A02500-7E59-8A4A-B1BE-69D250EEC6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7BA00-2E1F-5F49-9D45-23924A17F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F869A-E44A-1148-A429-E9BB39ADB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0E61B-8C4F-0842-839A-0B5FA3E7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814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A7AD9-B98B-6845-B12F-8EF03937D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1E951-382C-D942-B997-032393373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1439C-B002-814A-AD71-1DB348FC7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BD757-A37B-3C4C-966C-71EADA739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5DF21-2FB6-594B-BF60-BBC03DB6E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6537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7ABE9-1780-F342-BEB1-D38D8C87B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53CD9-27A3-6349-AA29-BFAB6E849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A1ED4-49ED-9C44-9D50-F7B076937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99A13-2826-254B-900C-2471AD812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96E6D-B41B-5742-84D3-2C53F7C5A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164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AACA8-9E5B-464C-839C-CF6073AA8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E8F78-565C-7341-BA40-DF8D4D7D7C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98307C-95B4-7143-A3CE-51194181A8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A29826-2DFC-8E46-9F48-D0C88AE84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EB004-F765-3244-94E5-4D85583CA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BFD9D8-4EC2-614B-AF9F-336CD1AC3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3416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776E9-3037-1841-B34C-B4CA89A9B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898BBF-F6D3-FA41-A28C-D295B82D5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F7E06A-823D-A346-A79E-7D729183F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8F161F-7141-FB4B-8637-302BA43EED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2BEEFE-FF0B-A647-A27A-0530D83AB0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90D0AB-73D3-5948-A65E-84EFEEA63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9682EF-986A-5343-A892-5577F9307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9D1E11-DF3B-054A-A92E-5BEE338F9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5423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2A87C-1F84-454D-B589-13473CA57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69C4CF-99AB-A54B-A00E-C10A39EEE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5EDAB-AE09-C04F-8DE8-E82E9A1ED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E6E62D-0590-1E4C-874E-B70453D36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1178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8F4E87-3943-784D-8441-1C8299060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20CDD3-5A5F-3F47-9564-154231E02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2FE7C-0E78-EB44-9778-505DE41CA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8414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B5C40-1416-5346-B35C-5F3705954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25398-9BE1-1842-9637-688EC3D51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974842-B364-3640-8E57-8AB5C4447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82650-6E56-434D-AE19-3BA41F192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B27F26-DB50-D947-A027-12961F5AF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C49FD-15FE-6B42-991D-AEC79A801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792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46E64-2A03-0D43-83A9-61ABBDD76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20B9B8-630A-EA44-9290-17024D78DE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7FEAE9-B355-994B-B3FF-69774AF8F9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B456A-0374-304C-A705-149DB11A5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68BE70-CF23-904A-AECB-3B30A8447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30794-ECC3-0A4F-968D-3FFF80547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064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BDB512-0479-D64F-B137-F1C60E508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C618D7-E4EA-9D44-A0E3-16CCA3D84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5785D-B4D4-854A-91B2-67E4110F52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6499C-B10B-8E46-B4AC-DA35500C4714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4D7F0-BD77-2D41-8557-B4B6DA702E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E6BAC-47DF-CF43-98DB-A704E0173D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078FB-FAEB-7046-9A9D-D4F5C52F7A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2134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E068D-4E49-9042-B55C-085CB20FE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2342"/>
            <a:ext cx="9144000" cy="2387600"/>
          </a:xfrm>
        </p:spPr>
        <p:txBody>
          <a:bodyPr/>
          <a:lstStyle/>
          <a:p>
            <a:r>
              <a:rPr lang="fr-FR" dirty="0"/>
              <a:t>Cerveau et Récompense</a:t>
            </a:r>
            <a:br>
              <a:rPr lang="fr-FR" dirty="0"/>
            </a:br>
            <a:r>
              <a:rPr lang="fr-FR" dirty="0"/>
              <a:t>Episode 1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79B71C5-8BCD-2B44-9AEF-5E2F74327A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5055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798030-EEC1-C448-833E-723CE0610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63" y="307110"/>
            <a:ext cx="2072904" cy="2072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AC5CB9-15EB-3947-A33B-085E756CCF5B}"/>
              </a:ext>
            </a:extLst>
          </p:cNvPr>
          <p:cNvSpPr txBox="1"/>
          <p:nvPr/>
        </p:nvSpPr>
        <p:spPr>
          <a:xfrm>
            <a:off x="558140" y="2380014"/>
            <a:ext cx="1483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James </a:t>
            </a:r>
            <a:r>
              <a:rPr lang="fr-FR" dirty="0" err="1"/>
              <a:t>Olds</a:t>
            </a:r>
            <a:endParaRPr lang="fr-FR" dirty="0"/>
          </a:p>
          <a:p>
            <a:pPr algn="ctr"/>
            <a:r>
              <a:rPr lang="fr-FR" dirty="0"/>
              <a:t>(1922 – 1976)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C18E10-FA49-7645-8BFA-307B5878F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99" y="3210480"/>
            <a:ext cx="1384136" cy="1888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063338-9930-5747-90B6-BE5EC06F86B8}"/>
              </a:ext>
            </a:extLst>
          </p:cNvPr>
          <p:cNvSpPr txBox="1"/>
          <p:nvPr/>
        </p:nvSpPr>
        <p:spPr>
          <a:xfrm>
            <a:off x="650028" y="5237582"/>
            <a:ext cx="1438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Peter Milner </a:t>
            </a:r>
          </a:p>
          <a:p>
            <a:pPr algn="ctr"/>
            <a:r>
              <a:rPr lang="fr-FR" dirty="0"/>
              <a:t>(1919 - 2018)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C628B5-36B2-5F41-8068-1FA3A159169C}"/>
              </a:ext>
            </a:extLst>
          </p:cNvPr>
          <p:cNvSpPr txBox="1"/>
          <p:nvPr/>
        </p:nvSpPr>
        <p:spPr>
          <a:xfrm>
            <a:off x="6646892" y="6427349"/>
            <a:ext cx="55451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Olds</a:t>
            </a:r>
            <a:r>
              <a:rPr lang="en-US" sz="1200" dirty="0">
                <a:latin typeface="Times"/>
                <a:cs typeface="Times"/>
              </a:rPr>
              <a:t> &amp; Milner (1954). </a:t>
            </a:r>
            <a:r>
              <a:rPr lang="en-US" sz="1200" i="1" dirty="0">
                <a:latin typeface="Times"/>
                <a:cs typeface="Times"/>
              </a:rPr>
              <a:t>Journal of Comparative and Physiological Psychology</a:t>
            </a:r>
            <a:r>
              <a:rPr lang="en-US" sz="1200" dirty="0">
                <a:latin typeface="Times"/>
                <a:cs typeface="Times"/>
              </a:rPr>
              <a:t>, 47, 419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BF0857DB-86DD-194E-A512-4B91E8F21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555" y="438191"/>
            <a:ext cx="3168650" cy="236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13ACAC0-1779-8B4C-BDB8-2AAB625DC381}"/>
              </a:ext>
            </a:extLst>
          </p:cNvPr>
          <p:cNvCxnSpPr/>
          <p:nvPr/>
        </p:nvCxnSpPr>
        <p:spPr>
          <a:xfrm flipH="1">
            <a:off x="4754399" y="890649"/>
            <a:ext cx="2461673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C93DB65-3151-3548-B96A-91DEF622D8AB}"/>
              </a:ext>
            </a:extLst>
          </p:cNvPr>
          <p:cNvSpPr txBox="1"/>
          <p:nvPr/>
        </p:nvSpPr>
        <p:spPr>
          <a:xfrm>
            <a:off x="7242904" y="677277"/>
            <a:ext cx="1075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Electrode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59B06A-281F-DE4E-8C0B-4B80713E44D7}"/>
              </a:ext>
            </a:extLst>
          </p:cNvPr>
          <p:cNvSpPr txBox="1"/>
          <p:nvPr/>
        </p:nvSpPr>
        <p:spPr>
          <a:xfrm>
            <a:off x="2831751" y="3367647"/>
            <a:ext cx="1874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Appui sur le levier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F027BD-E126-2543-BC13-A194685BBA8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4706431" y="3552313"/>
            <a:ext cx="9672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B2DD3EE-64E8-0747-98AB-CC2BE83B7937}"/>
              </a:ext>
            </a:extLst>
          </p:cNvPr>
          <p:cNvSpPr txBox="1"/>
          <p:nvPr/>
        </p:nvSpPr>
        <p:spPr>
          <a:xfrm>
            <a:off x="5779158" y="3367647"/>
            <a:ext cx="2356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Stimulation du cerveau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5BDD6C-5EF2-9C45-88EE-E5E89188807E}"/>
              </a:ext>
            </a:extLst>
          </p:cNvPr>
          <p:cNvSpPr txBox="1"/>
          <p:nvPr/>
        </p:nvSpPr>
        <p:spPr>
          <a:xfrm>
            <a:off x="2840426" y="2923606"/>
            <a:ext cx="346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PARADIGME D’AUTO-STIMULATION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4A55341-DB1B-0E48-9310-53E75C68557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318327" y="992188"/>
            <a:ext cx="3369654" cy="50455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2523CC-E5D3-E440-9789-52512E4D7CED}"/>
              </a:ext>
            </a:extLst>
          </p:cNvPr>
          <p:cNvSpPr txBox="1"/>
          <p:nvPr/>
        </p:nvSpPr>
        <p:spPr>
          <a:xfrm>
            <a:off x="3035445" y="4709292"/>
            <a:ext cx="5355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La stimulation directe du cerveau peut agir comme une </a:t>
            </a:r>
          </a:p>
          <a:p>
            <a:r>
              <a:rPr lang="fr-FR" dirty="0"/>
              <a:t>récompense…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657819-980F-D741-960B-3BAEF2A8BD8F}"/>
              </a:ext>
            </a:extLst>
          </p:cNvPr>
          <p:cNvSpPr txBox="1"/>
          <p:nvPr/>
        </p:nvSpPr>
        <p:spPr>
          <a:xfrm>
            <a:off x="3035445" y="5365027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…mais uniquement si certaines régions sont stimulées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A71B40-3C8C-A743-A2AA-2C80CA27C8C8}"/>
              </a:ext>
            </a:extLst>
          </p:cNvPr>
          <p:cNvSpPr txBox="1"/>
          <p:nvPr/>
        </p:nvSpPr>
        <p:spPr>
          <a:xfrm>
            <a:off x="2831751" y="4320540"/>
            <a:ext cx="1541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CONCLUSIONS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9548BE-6DE0-A942-B95C-A41280926CEB}"/>
              </a:ext>
            </a:extLst>
          </p:cNvPr>
          <p:cNvSpPr/>
          <p:nvPr/>
        </p:nvSpPr>
        <p:spPr>
          <a:xfrm>
            <a:off x="2831751" y="4154864"/>
            <a:ext cx="5473383" cy="17355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2925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540040-AA4F-9A46-A597-D6129BDC4C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3279" y="174375"/>
            <a:ext cx="4287396" cy="1982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0A7556-9367-5D4F-9A50-7B59B702C3AB}"/>
              </a:ext>
            </a:extLst>
          </p:cNvPr>
          <p:cNvSpPr txBox="1"/>
          <p:nvPr/>
        </p:nvSpPr>
        <p:spPr>
          <a:xfrm>
            <a:off x="1226512" y="2335095"/>
            <a:ext cx="1230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DOPAMINE</a:t>
            </a: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DCDEE-768C-6C46-A962-3B1675411283}"/>
              </a:ext>
            </a:extLst>
          </p:cNvPr>
          <p:cNvSpPr/>
          <p:nvPr/>
        </p:nvSpPr>
        <p:spPr>
          <a:xfrm>
            <a:off x="8811491" y="2446318"/>
            <a:ext cx="968964" cy="5581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20CB63A-81C4-7D45-B43B-4550BA9629BB}"/>
              </a:ext>
            </a:extLst>
          </p:cNvPr>
          <p:cNvGrpSpPr/>
          <p:nvPr/>
        </p:nvGrpSpPr>
        <p:grpSpPr>
          <a:xfrm>
            <a:off x="4908705" y="245545"/>
            <a:ext cx="6693945" cy="5900497"/>
            <a:chOff x="4465122" y="1330036"/>
            <a:chExt cx="5315333" cy="472637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8306504-FC05-8D45-87AA-0B12E26CC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4600675" y="1601038"/>
              <a:ext cx="5179780" cy="44553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2B57DB-45D1-094C-8C31-F76D22AD713C}"/>
                </a:ext>
              </a:extLst>
            </p:cNvPr>
            <p:cNvSpPr/>
            <p:nvPr/>
          </p:nvSpPr>
          <p:spPr>
            <a:xfrm>
              <a:off x="4465122" y="1330036"/>
              <a:ext cx="2030681" cy="6175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9F088F-9CCA-AC41-9A01-9B4C737288A7}"/>
                </a:ext>
              </a:extLst>
            </p:cNvPr>
            <p:cNvSpPr/>
            <p:nvPr/>
          </p:nvSpPr>
          <p:spPr>
            <a:xfrm>
              <a:off x="4600675" y="1947553"/>
              <a:ext cx="802598" cy="4987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2010D13-ABB1-3548-A0E1-258FBF122C04}"/>
                </a:ext>
              </a:extLst>
            </p:cNvPr>
            <p:cNvSpPr/>
            <p:nvPr/>
          </p:nvSpPr>
          <p:spPr>
            <a:xfrm>
              <a:off x="8003969" y="1947553"/>
              <a:ext cx="950026" cy="3875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5BF3B66-9A01-3743-8D39-01948624C871}"/>
                </a:ext>
              </a:extLst>
            </p:cNvPr>
            <p:cNvSpPr/>
            <p:nvPr/>
          </p:nvSpPr>
          <p:spPr>
            <a:xfrm>
              <a:off x="4600675" y="5213268"/>
              <a:ext cx="1990130" cy="3562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A4A52F7-75FD-4645-A621-24781DB5C987}"/>
              </a:ext>
            </a:extLst>
          </p:cNvPr>
          <p:cNvSpPr txBox="1"/>
          <p:nvPr/>
        </p:nvSpPr>
        <p:spPr>
          <a:xfrm>
            <a:off x="224623" y="5538202"/>
            <a:ext cx="1851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TRONC CEREBRAL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AAD4E48-C8A3-A643-B6A6-98D0BA070743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>
            <a:off x="2075771" y="5722868"/>
            <a:ext cx="1426721" cy="613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D755359-5D7A-CC4E-89B5-2960A5B1CFD3}"/>
              </a:ext>
            </a:extLst>
          </p:cNvPr>
          <p:cNvSpPr txBox="1"/>
          <p:nvPr/>
        </p:nvSpPr>
        <p:spPr>
          <a:xfrm>
            <a:off x="3502492" y="6151418"/>
            <a:ext cx="1691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Moelle allongée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EF626DC-E8AA-D945-ACA5-2E7C2F21B146}"/>
              </a:ext>
            </a:extLst>
          </p:cNvPr>
          <p:cNvSpPr/>
          <p:nvPr/>
        </p:nvSpPr>
        <p:spPr>
          <a:xfrm>
            <a:off x="10380133" y="1639130"/>
            <a:ext cx="1222517" cy="6959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EA4D2FB-7492-5548-A9CC-8AE8442BE2C6}"/>
              </a:ext>
            </a:extLst>
          </p:cNvPr>
          <p:cNvCxnSpPr>
            <a:stCxn id="14" idx="3"/>
          </p:cNvCxnSpPr>
          <p:nvPr/>
        </p:nvCxnSpPr>
        <p:spPr>
          <a:xfrm>
            <a:off x="2075771" y="5722868"/>
            <a:ext cx="14267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93AECA8-A6BD-0546-864F-18F203AC1E3F}"/>
              </a:ext>
            </a:extLst>
          </p:cNvPr>
          <p:cNvSpPr txBox="1"/>
          <p:nvPr/>
        </p:nvSpPr>
        <p:spPr>
          <a:xfrm>
            <a:off x="3618340" y="5554537"/>
            <a:ext cx="61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Pont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0BC70A4-0900-9340-9AB6-5C45D9328CAC}"/>
              </a:ext>
            </a:extLst>
          </p:cNvPr>
          <p:cNvCxnSpPr>
            <a:stCxn id="14" idx="3"/>
          </p:cNvCxnSpPr>
          <p:nvPr/>
        </p:nvCxnSpPr>
        <p:spPr>
          <a:xfrm flipV="1">
            <a:off x="2075771" y="5093442"/>
            <a:ext cx="1426721" cy="629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44817E3D-3C87-E24A-86AD-1F942D2A8210}"/>
              </a:ext>
            </a:extLst>
          </p:cNvPr>
          <p:cNvSpPr txBox="1"/>
          <p:nvPr/>
        </p:nvSpPr>
        <p:spPr>
          <a:xfrm>
            <a:off x="3568264" y="486589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Mésencéphale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0CA4EE8-2ED2-8A46-89E1-AE0A6A670031}"/>
              </a:ext>
            </a:extLst>
          </p:cNvPr>
          <p:cNvCxnSpPr>
            <a:stCxn id="17" idx="3"/>
          </p:cNvCxnSpPr>
          <p:nvPr/>
        </p:nvCxnSpPr>
        <p:spPr>
          <a:xfrm flipV="1">
            <a:off x="5193661" y="5907534"/>
            <a:ext cx="4102312" cy="4285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81FD375-81A5-6B44-90DE-68C9FA490280}"/>
              </a:ext>
            </a:extLst>
          </p:cNvPr>
          <p:cNvCxnSpPr>
            <a:stCxn id="26" idx="3"/>
          </p:cNvCxnSpPr>
          <p:nvPr/>
        </p:nvCxnSpPr>
        <p:spPr>
          <a:xfrm flipV="1">
            <a:off x="4235497" y="5050559"/>
            <a:ext cx="4248103" cy="68864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7823A1F-A5F9-5B4A-922D-55CF21A1F32F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5128306" y="4419600"/>
            <a:ext cx="3033561" cy="6309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4828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6" grpId="0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540040-AA4F-9A46-A597-D6129BDC4C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3279" y="174375"/>
            <a:ext cx="4287396" cy="1982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0A7556-9367-5D4F-9A50-7B59B702C3AB}"/>
              </a:ext>
            </a:extLst>
          </p:cNvPr>
          <p:cNvSpPr txBox="1"/>
          <p:nvPr/>
        </p:nvSpPr>
        <p:spPr>
          <a:xfrm>
            <a:off x="1226512" y="2335095"/>
            <a:ext cx="1230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DOPAMINE</a:t>
            </a: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DCDEE-768C-6C46-A962-3B1675411283}"/>
              </a:ext>
            </a:extLst>
          </p:cNvPr>
          <p:cNvSpPr/>
          <p:nvPr/>
        </p:nvSpPr>
        <p:spPr>
          <a:xfrm>
            <a:off x="8811491" y="2446318"/>
            <a:ext cx="968964" cy="5581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20CB63A-81C4-7D45-B43B-4550BA9629BB}"/>
              </a:ext>
            </a:extLst>
          </p:cNvPr>
          <p:cNvGrpSpPr/>
          <p:nvPr/>
        </p:nvGrpSpPr>
        <p:grpSpPr>
          <a:xfrm>
            <a:off x="4908705" y="245545"/>
            <a:ext cx="6693945" cy="5900497"/>
            <a:chOff x="4465122" y="1330036"/>
            <a:chExt cx="5315333" cy="472637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8306504-FC05-8D45-87AA-0B12E26CC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4600675" y="1601038"/>
              <a:ext cx="5179780" cy="44553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2B57DB-45D1-094C-8C31-F76D22AD713C}"/>
                </a:ext>
              </a:extLst>
            </p:cNvPr>
            <p:cNvSpPr/>
            <p:nvPr/>
          </p:nvSpPr>
          <p:spPr>
            <a:xfrm>
              <a:off x="4465122" y="1330036"/>
              <a:ext cx="2030681" cy="6175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9F088F-9CCA-AC41-9A01-9B4C737288A7}"/>
                </a:ext>
              </a:extLst>
            </p:cNvPr>
            <p:cNvSpPr/>
            <p:nvPr/>
          </p:nvSpPr>
          <p:spPr>
            <a:xfrm>
              <a:off x="4600675" y="1947553"/>
              <a:ext cx="802598" cy="4987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2010D13-ABB1-3548-A0E1-258FBF122C04}"/>
                </a:ext>
              </a:extLst>
            </p:cNvPr>
            <p:cNvSpPr/>
            <p:nvPr/>
          </p:nvSpPr>
          <p:spPr>
            <a:xfrm>
              <a:off x="8003969" y="1947553"/>
              <a:ext cx="950026" cy="3875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5BF3B66-9A01-3743-8D39-01948624C871}"/>
                </a:ext>
              </a:extLst>
            </p:cNvPr>
            <p:cNvSpPr/>
            <p:nvPr/>
          </p:nvSpPr>
          <p:spPr>
            <a:xfrm>
              <a:off x="4600675" y="5213268"/>
              <a:ext cx="1990130" cy="3562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4EF626DC-E8AA-D945-ACA5-2E7C2F21B146}"/>
              </a:ext>
            </a:extLst>
          </p:cNvPr>
          <p:cNvSpPr/>
          <p:nvPr/>
        </p:nvSpPr>
        <p:spPr>
          <a:xfrm>
            <a:off x="10380133" y="1639130"/>
            <a:ext cx="1222517" cy="6959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817E3D-3C87-E24A-86AD-1F942D2A8210}"/>
              </a:ext>
            </a:extLst>
          </p:cNvPr>
          <p:cNvSpPr txBox="1"/>
          <p:nvPr/>
        </p:nvSpPr>
        <p:spPr>
          <a:xfrm>
            <a:off x="3568264" y="486589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Mésencéphale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7823A1F-A5F9-5B4A-922D-55CF21A1F32F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5128306" y="4419600"/>
            <a:ext cx="3033561" cy="6309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15080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540040-AA4F-9A46-A597-D6129BDC4C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3279" y="174375"/>
            <a:ext cx="4287396" cy="1982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0A7556-9367-5D4F-9A50-7B59B702C3AB}"/>
              </a:ext>
            </a:extLst>
          </p:cNvPr>
          <p:cNvSpPr txBox="1"/>
          <p:nvPr/>
        </p:nvSpPr>
        <p:spPr>
          <a:xfrm>
            <a:off x="1226512" y="2335095"/>
            <a:ext cx="1230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DOPAMINE</a:t>
            </a: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DCDEE-768C-6C46-A962-3B1675411283}"/>
              </a:ext>
            </a:extLst>
          </p:cNvPr>
          <p:cNvSpPr/>
          <p:nvPr/>
        </p:nvSpPr>
        <p:spPr>
          <a:xfrm>
            <a:off x="8811491" y="2446318"/>
            <a:ext cx="968964" cy="5581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20CB63A-81C4-7D45-B43B-4550BA9629BB}"/>
              </a:ext>
            </a:extLst>
          </p:cNvPr>
          <p:cNvGrpSpPr/>
          <p:nvPr/>
        </p:nvGrpSpPr>
        <p:grpSpPr>
          <a:xfrm>
            <a:off x="4908705" y="245545"/>
            <a:ext cx="6693945" cy="5900497"/>
            <a:chOff x="4465122" y="1330036"/>
            <a:chExt cx="5315333" cy="472637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8306504-FC05-8D45-87AA-0B12E26CC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4600675" y="1601038"/>
              <a:ext cx="5179780" cy="44553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2B57DB-45D1-094C-8C31-F76D22AD713C}"/>
                </a:ext>
              </a:extLst>
            </p:cNvPr>
            <p:cNvSpPr/>
            <p:nvPr/>
          </p:nvSpPr>
          <p:spPr>
            <a:xfrm>
              <a:off x="4465122" y="1330036"/>
              <a:ext cx="2030681" cy="6175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9F088F-9CCA-AC41-9A01-9B4C737288A7}"/>
                </a:ext>
              </a:extLst>
            </p:cNvPr>
            <p:cNvSpPr/>
            <p:nvPr/>
          </p:nvSpPr>
          <p:spPr>
            <a:xfrm>
              <a:off x="4600675" y="1947553"/>
              <a:ext cx="802598" cy="4987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2010D13-ABB1-3548-A0E1-258FBF122C04}"/>
                </a:ext>
              </a:extLst>
            </p:cNvPr>
            <p:cNvSpPr/>
            <p:nvPr/>
          </p:nvSpPr>
          <p:spPr>
            <a:xfrm>
              <a:off x="8003969" y="1947553"/>
              <a:ext cx="950026" cy="3875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5BF3B66-9A01-3743-8D39-01948624C871}"/>
                </a:ext>
              </a:extLst>
            </p:cNvPr>
            <p:cNvSpPr/>
            <p:nvPr/>
          </p:nvSpPr>
          <p:spPr>
            <a:xfrm>
              <a:off x="4600675" y="5213268"/>
              <a:ext cx="1990130" cy="3562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4EF626DC-E8AA-D945-ACA5-2E7C2F21B146}"/>
              </a:ext>
            </a:extLst>
          </p:cNvPr>
          <p:cNvSpPr/>
          <p:nvPr/>
        </p:nvSpPr>
        <p:spPr>
          <a:xfrm>
            <a:off x="10380133" y="1639130"/>
            <a:ext cx="1222517" cy="6959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817E3D-3C87-E24A-86AD-1F942D2A8210}"/>
              </a:ext>
            </a:extLst>
          </p:cNvPr>
          <p:cNvSpPr txBox="1"/>
          <p:nvPr/>
        </p:nvSpPr>
        <p:spPr>
          <a:xfrm>
            <a:off x="4048555" y="5863669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7823A1F-A5F9-5B4A-922D-55CF21A1F32F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6418819" y="4470400"/>
            <a:ext cx="1878514" cy="157793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CE62BCC-E145-7240-AEFB-1636F9B0F72D}"/>
              </a:ext>
            </a:extLst>
          </p:cNvPr>
          <p:cNvSpPr txBox="1"/>
          <p:nvPr/>
        </p:nvSpPr>
        <p:spPr>
          <a:xfrm>
            <a:off x="9764405" y="661485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16A0B4B-1DF8-9C47-BD2B-4A1DFF12D5F4}"/>
              </a:ext>
            </a:extLst>
          </p:cNvPr>
          <p:cNvCxnSpPr>
            <a:cxnSpLocks/>
          </p:cNvCxnSpPr>
          <p:nvPr/>
        </p:nvCxnSpPr>
        <p:spPr>
          <a:xfrm flipH="1">
            <a:off x="8485673" y="1108433"/>
            <a:ext cx="1894460" cy="31272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53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C37BD09-E6E6-4440-B26B-B73BA201F94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624490" y="975745"/>
            <a:ext cx="5670977" cy="452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24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AB3C96-E7F0-8649-9C17-2AD0CCD6D1EF}"/>
              </a:ext>
            </a:extLst>
          </p:cNvPr>
          <p:cNvSpPr txBox="1"/>
          <p:nvPr/>
        </p:nvSpPr>
        <p:spPr>
          <a:xfrm>
            <a:off x="321734" y="1523999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2A45780-62A3-9041-A70D-40A6ECDA38DA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691998" y="1708665"/>
            <a:ext cx="46570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8D252B9-91D6-0545-8D07-30A260B9CAF2}"/>
              </a:ext>
            </a:extLst>
          </p:cNvPr>
          <p:cNvSpPr txBox="1"/>
          <p:nvPr/>
        </p:nvSpPr>
        <p:spPr>
          <a:xfrm>
            <a:off x="7586134" y="1523999"/>
            <a:ext cx="1787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Cortex préfrontal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B0786B-7489-C744-9095-8803889877AE}"/>
              </a:ext>
            </a:extLst>
          </p:cNvPr>
          <p:cNvSpPr txBox="1"/>
          <p:nvPr/>
        </p:nvSpPr>
        <p:spPr>
          <a:xfrm>
            <a:off x="3031067" y="440266"/>
            <a:ext cx="137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Hippocampe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6586B8-D40D-8A47-886F-D846FC8849A3}"/>
              </a:ext>
            </a:extLst>
          </p:cNvPr>
          <p:cNvSpPr txBox="1"/>
          <p:nvPr/>
        </p:nvSpPr>
        <p:spPr>
          <a:xfrm>
            <a:off x="5697866" y="440266"/>
            <a:ext cx="1106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Amygdale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FEB119-66B1-1E49-8155-34EBAE5C51CB}"/>
              </a:ext>
            </a:extLst>
          </p:cNvPr>
          <p:cNvCxnSpPr>
            <a:endCxn id="8" idx="2"/>
          </p:cNvCxnSpPr>
          <p:nvPr/>
        </p:nvCxnSpPr>
        <p:spPr>
          <a:xfrm flipV="1">
            <a:off x="3718755" y="809598"/>
            <a:ext cx="1" cy="899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530255-665F-2A49-9F88-41F18412A513}"/>
              </a:ext>
            </a:extLst>
          </p:cNvPr>
          <p:cNvCxnSpPr/>
          <p:nvPr/>
        </p:nvCxnSpPr>
        <p:spPr>
          <a:xfrm flipV="1">
            <a:off x="6244612" y="809598"/>
            <a:ext cx="1" cy="899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4D09B72-6F10-8F47-890B-BDC5172DCFF3}"/>
              </a:ext>
            </a:extLst>
          </p:cNvPr>
          <p:cNvCxnSpPr>
            <a:cxnSpLocks/>
          </p:cNvCxnSpPr>
          <p:nvPr/>
        </p:nvCxnSpPr>
        <p:spPr>
          <a:xfrm>
            <a:off x="2691997" y="2436798"/>
            <a:ext cx="46570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E1AD9F-788C-1B4E-99BC-E76FA2F6E0CC}"/>
              </a:ext>
            </a:extLst>
          </p:cNvPr>
          <p:cNvCxnSpPr>
            <a:stCxn id="4" idx="2"/>
          </p:cNvCxnSpPr>
          <p:nvPr/>
        </p:nvCxnSpPr>
        <p:spPr>
          <a:xfrm>
            <a:off x="1506866" y="1893331"/>
            <a:ext cx="1185132" cy="528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99A1DAE-BBCC-D544-9BB9-CCB21633F134}"/>
              </a:ext>
            </a:extLst>
          </p:cNvPr>
          <p:cNvSpPr txBox="1"/>
          <p:nvPr/>
        </p:nvSpPr>
        <p:spPr>
          <a:xfrm>
            <a:off x="7586134" y="2252132"/>
            <a:ext cx="190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</a:t>
            </a:r>
            <a:r>
              <a:rPr lang="fr-FR" dirty="0" err="1"/>
              <a:t>accumbens</a:t>
            </a:r>
            <a:endParaRPr lang="fr-F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E41843-194A-B542-9F3C-3985EC21B35C}"/>
              </a:ext>
            </a:extLst>
          </p:cNvPr>
          <p:cNvSpPr txBox="1"/>
          <p:nvPr/>
        </p:nvSpPr>
        <p:spPr>
          <a:xfrm>
            <a:off x="321734" y="4030132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6815E2D-5515-A441-B8D9-5D134D9D3B1C}"/>
              </a:ext>
            </a:extLst>
          </p:cNvPr>
          <p:cNvCxnSpPr>
            <a:stCxn id="20" idx="3"/>
          </p:cNvCxnSpPr>
          <p:nvPr/>
        </p:nvCxnSpPr>
        <p:spPr>
          <a:xfrm flipV="1">
            <a:off x="2003669" y="3471333"/>
            <a:ext cx="5209931" cy="743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8D241FD-5427-8C43-911B-608C223C6FC2}"/>
              </a:ext>
            </a:extLst>
          </p:cNvPr>
          <p:cNvSpPr txBox="1"/>
          <p:nvPr/>
        </p:nvSpPr>
        <p:spPr>
          <a:xfrm>
            <a:off x="7528938" y="3286667"/>
            <a:ext cx="1405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caudé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5A56A69-18E1-C643-9491-F740FD63D917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2003669" y="4214798"/>
            <a:ext cx="5074464" cy="1034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4D193B-7277-BE42-ADF6-97AF97BAF11D}"/>
              </a:ext>
            </a:extLst>
          </p:cNvPr>
          <p:cNvSpPr txBox="1"/>
          <p:nvPr/>
        </p:nvSpPr>
        <p:spPr>
          <a:xfrm>
            <a:off x="7528938" y="5049335"/>
            <a:ext cx="103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Putamen</a:t>
            </a:r>
            <a:endParaRPr lang="fr-FR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642A-557A-8345-8CB1-62E773EDC4C9}"/>
              </a:ext>
            </a:extLst>
          </p:cNvPr>
          <p:cNvSpPr txBox="1"/>
          <p:nvPr/>
        </p:nvSpPr>
        <p:spPr>
          <a:xfrm>
            <a:off x="6804516" y="3671330"/>
            <a:ext cx="233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(maladie de Parkinson)</a:t>
            </a:r>
          </a:p>
        </p:txBody>
      </p:sp>
    </p:spTree>
    <p:extLst>
      <p:ext uri="{BB962C8B-B14F-4D97-AF65-F5344CB8AC3E}">
        <p14:creationId xmlns:p14="http://schemas.microsoft.com/office/powerpoint/2010/main" val="3530180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  <p:bldP spid="19" grpId="0"/>
      <p:bldP spid="20" grpId="0"/>
      <p:bldP spid="23" grpId="0"/>
      <p:bldP spid="27" grpId="0"/>
      <p:bldP spid="3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-basal-ganglia.jpg">
            <a:extLst>
              <a:ext uri="{FF2B5EF4-FFF2-40B4-BE49-F238E27FC236}">
                <a16:creationId xmlns:a16="http://schemas.microsoft.com/office/drawing/2014/main" id="{F92C8FE2-8E59-474B-B346-7113D94A2FA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845" y="519842"/>
            <a:ext cx="5861427" cy="546598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35C9002-F40E-1F4F-A03B-6553244AF444}"/>
              </a:ext>
            </a:extLst>
          </p:cNvPr>
          <p:cNvCxnSpPr>
            <a:cxnSpLocks/>
          </p:cNvCxnSpPr>
          <p:nvPr/>
        </p:nvCxnSpPr>
        <p:spPr>
          <a:xfrm flipH="1" flipV="1">
            <a:off x="3146961" y="2720648"/>
            <a:ext cx="4116340" cy="2190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534DFA8-2D47-5B43-A724-52FB22EF3ED9}"/>
              </a:ext>
            </a:extLst>
          </p:cNvPr>
          <p:cNvSpPr txBox="1"/>
          <p:nvPr/>
        </p:nvSpPr>
        <p:spPr>
          <a:xfrm>
            <a:off x="7263301" y="2769348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Thalamus</a:t>
            </a:r>
          </a:p>
        </p:txBody>
      </p:sp>
    </p:spTree>
    <p:extLst>
      <p:ext uri="{BB962C8B-B14F-4D97-AF65-F5344CB8AC3E}">
        <p14:creationId xmlns:p14="http://schemas.microsoft.com/office/powerpoint/2010/main" val="4079843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-basal-ganglia.jpg">
            <a:extLst>
              <a:ext uri="{FF2B5EF4-FFF2-40B4-BE49-F238E27FC236}">
                <a16:creationId xmlns:a16="http://schemas.microsoft.com/office/drawing/2014/main" id="{F92C8FE2-8E59-474B-B346-7113D94A2FA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845" y="519842"/>
            <a:ext cx="5861427" cy="54659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42FCEA-427D-D04D-9363-9513FD9B44C7}"/>
              </a:ext>
            </a:extLst>
          </p:cNvPr>
          <p:cNvSpPr txBox="1"/>
          <p:nvPr/>
        </p:nvSpPr>
        <p:spPr>
          <a:xfrm>
            <a:off x="6705161" y="2695699"/>
            <a:ext cx="103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Putamen</a:t>
            </a:r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31A3EB-81FE-4948-8D4C-F3C668425A06}"/>
              </a:ext>
            </a:extLst>
          </p:cNvPr>
          <p:cNvSpPr txBox="1"/>
          <p:nvPr/>
        </p:nvSpPr>
        <p:spPr>
          <a:xfrm>
            <a:off x="6705161" y="1898073"/>
            <a:ext cx="1405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caudé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941CF2A-1CDD-2544-9C24-ABC874431358}"/>
              </a:ext>
            </a:extLst>
          </p:cNvPr>
          <p:cNvCxnSpPr>
            <a:cxnSpLocks/>
          </p:cNvCxnSpPr>
          <p:nvPr/>
        </p:nvCxnSpPr>
        <p:spPr>
          <a:xfrm flipH="1">
            <a:off x="2980706" y="2082739"/>
            <a:ext cx="3724456" cy="1846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5E70F5C-A31B-BE45-9E83-725B9D51E327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2588821" y="2661271"/>
            <a:ext cx="4116340" cy="2190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DB43307-4921-FB41-92E5-4EF543CD33D9}"/>
              </a:ext>
            </a:extLst>
          </p:cNvPr>
          <p:cNvSpPr txBox="1"/>
          <p:nvPr/>
        </p:nvSpPr>
        <p:spPr>
          <a:xfrm>
            <a:off x="171752" y="5282541"/>
            <a:ext cx="190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</a:t>
            </a:r>
            <a:r>
              <a:rPr lang="fr-FR" dirty="0" err="1"/>
              <a:t>accumbens</a:t>
            </a:r>
            <a:endParaRPr lang="fr-FR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330AC81-AD42-3546-BAC2-34D673FA7664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1122558" y="3065031"/>
            <a:ext cx="950805" cy="22175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4733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ippocampus.jpg">
            <a:extLst>
              <a:ext uri="{FF2B5EF4-FFF2-40B4-BE49-F238E27FC236}">
                <a16:creationId xmlns:a16="http://schemas.microsoft.com/office/drawing/2014/main" id="{F7A2891B-A848-5C45-9B7D-B974F5769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22" y="503661"/>
            <a:ext cx="5439917" cy="53723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E0F066-2C26-8841-BCF9-3D924F480D0D}"/>
              </a:ext>
            </a:extLst>
          </p:cNvPr>
          <p:cNvSpPr txBox="1"/>
          <p:nvPr/>
        </p:nvSpPr>
        <p:spPr>
          <a:xfrm>
            <a:off x="6705161" y="1898073"/>
            <a:ext cx="140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Noyau caudé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54C27D-6EA9-7044-A7D4-950493A19DEF}"/>
              </a:ext>
            </a:extLst>
          </p:cNvPr>
          <p:cNvCxnSpPr>
            <a:cxnSpLocks/>
          </p:cNvCxnSpPr>
          <p:nvPr/>
        </p:nvCxnSpPr>
        <p:spPr>
          <a:xfrm flipH="1">
            <a:off x="3598223" y="2082739"/>
            <a:ext cx="3106939" cy="38732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6C6BD7D-3FF8-5047-B064-15FD3DF4ED20}"/>
              </a:ext>
            </a:extLst>
          </p:cNvPr>
          <p:cNvSpPr txBox="1"/>
          <p:nvPr/>
        </p:nvSpPr>
        <p:spPr>
          <a:xfrm>
            <a:off x="6905063" y="2879900"/>
            <a:ext cx="140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Hippocampe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9A9D0DF-BE15-344F-84EF-6D9D5AA8089E}"/>
              </a:ext>
            </a:extLst>
          </p:cNvPr>
          <p:cNvCxnSpPr>
            <a:cxnSpLocks/>
          </p:cNvCxnSpPr>
          <p:nvPr/>
        </p:nvCxnSpPr>
        <p:spPr>
          <a:xfrm flipH="1">
            <a:off x="3598223" y="3082563"/>
            <a:ext cx="3306841" cy="1666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3981DBB-03C1-D34B-B371-B090556A3449}"/>
              </a:ext>
            </a:extLst>
          </p:cNvPr>
          <p:cNvSpPr txBox="1"/>
          <p:nvPr/>
        </p:nvSpPr>
        <p:spPr>
          <a:xfrm>
            <a:off x="6002180" y="4064390"/>
            <a:ext cx="140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Amygdale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7CD26D0-A67E-3541-AE24-7999A26A411E}"/>
              </a:ext>
            </a:extLst>
          </p:cNvPr>
          <p:cNvCxnSpPr>
            <a:cxnSpLocks/>
          </p:cNvCxnSpPr>
          <p:nvPr/>
        </p:nvCxnSpPr>
        <p:spPr>
          <a:xfrm flipH="1" flipV="1">
            <a:off x="2232561" y="3451895"/>
            <a:ext cx="3769620" cy="8151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6083155-86EB-A341-A4E8-4E2ADC92463A}"/>
              </a:ext>
            </a:extLst>
          </p:cNvPr>
          <p:cNvSpPr/>
          <p:nvPr/>
        </p:nvSpPr>
        <p:spPr>
          <a:xfrm>
            <a:off x="340022" y="4064390"/>
            <a:ext cx="823760" cy="4957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E845E7-5621-D346-ABF4-28D1A0BAC207}"/>
              </a:ext>
            </a:extLst>
          </p:cNvPr>
          <p:cNvSpPr/>
          <p:nvPr/>
        </p:nvSpPr>
        <p:spPr>
          <a:xfrm>
            <a:off x="1935678" y="5118265"/>
            <a:ext cx="1124302" cy="5462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11BF75-F8F3-F74C-BBD3-4952F79B4420}"/>
              </a:ext>
            </a:extLst>
          </p:cNvPr>
          <p:cNvSpPr/>
          <p:nvPr/>
        </p:nvSpPr>
        <p:spPr>
          <a:xfrm>
            <a:off x="3059980" y="5498275"/>
            <a:ext cx="787625" cy="2850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ABD138F-B915-9C40-8C06-D3B73C2E784A}"/>
              </a:ext>
            </a:extLst>
          </p:cNvPr>
          <p:cNvCxnSpPr>
            <a:cxnSpLocks/>
          </p:cNvCxnSpPr>
          <p:nvPr/>
        </p:nvCxnSpPr>
        <p:spPr>
          <a:xfrm flipH="1">
            <a:off x="3059980" y="1464012"/>
            <a:ext cx="3745133" cy="111863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58F3D59-BE9F-6848-ABE3-F6BDCC293DEE}"/>
              </a:ext>
            </a:extLst>
          </p:cNvPr>
          <p:cNvSpPr txBox="1"/>
          <p:nvPr/>
        </p:nvSpPr>
        <p:spPr>
          <a:xfrm>
            <a:off x="6843626" y="1242744"/>
            <a:ext cx="140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Thalamus</a:t>
            </a:r>
          </a:p>
        </p:txBody>
      </p:sp>
    </p:spTree>
    <p:extLst>
      <p:ext uri="{BB962C8B-B14F-4D97-AF65-F5344CB8AC3E}">
        <p14:creationId xmlns:p14="http://schemas.microsoft.com/office/powerpoint/2010/main" val="408868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1" grpId="0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AB3C96-E7F0-8649-9C17-2AD0CCD6D1EF}"/>
              </a:ext>
            </a:extLst>
          </p:cNvPr>
          <p:cNvSpPr txBox="1"/>
          <p:nvPr/>
        </p:nvSpPr>
        <p:spPr>
          <a:xfrm>
            <a:off x="321734" y="1523999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2A45780-62A3-9041-A70D-40A6ECDA38DA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691998" y="1708665"/>
            <a:ext cx="46570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8D252B9-91D6-0545-8D07-30A260B9CAF2}"/>
              </a:ext>
            </a:extLst>
          </p:cNvPr>
          <p:cNvSpPr txBox="1"/>
          <p:nvPr/>
        </p:nvSpPr>
        <p:spPr>
          <a:xfrm>
            <a:off x="7586134" y="1523999"/>
            <a:ext cx="1787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Cortex préfrontal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B0786B-7489-C744-9095-8803889877AE}"/>
              </a:ext>
            </a:extLst>
          </p:cNvPr>
          <p:cNvSpPr txBox="1"/>
          <p:nvPr/>
        </p:nvSpPr>
        <p:spPr>
          <a:xfrm>
            <a:off x="3031067" y="440266"/>
            <a:ext cx="137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Hippocampe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6586B8-D40D-8A47-886F-D846FC8849A3}"/>
              </a:ext>
            </a:extLst>
          </p:cNvPr>
          <p:cNvSpPr txBox="1"/>
          <p:nvPr/>
        </p:nvSpPr>
        <p:spPr>
          <a:xfrm>
            <a:off x="5697866" y="440266"/>
            <a:ext cx="1106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Amygdale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FEB119-66B1-1E49-8155-34EBAE5C51CB}"/>
              </a:ext>
            </a:extLst>
          </p:cNvPr>
          <p:cNvCxnSpPr>
            <a:endCxn id="8" idx="2"/>
          </p:cNvCxnSpPr>
          <p:nvPr/>
        </p:nvCxnSpPr>
        <p:spPr>
          <a:xfrm flipV="1">
            <a:off x="3718755" y="809598"/>
            <a:ext cx="1" cy="899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530255-665F-2A49-9F88-41F18412A513}"/>
              </a:ext>
            </a:extLst>
          </p:cNvPr>
          <p:cNvCxnSpPr/>
          <p:nvPr/>
        </p:nvCxnSpPr>
        <p:spPr>
          <a:xfrm flipV="1">
            <a:off x="6244612" y="809598"/>
            <a:ext cx="1" cy="899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4D09B72-6F10-8F47-890B-BDC5172DCFF3}"/>
              </a:ext>
            </a:extLst>
          </p:cNvPr>
          <p:cNvCxnSpPr>
            <a:cxnSpLocks/>
          </p:cNvCxnSpPr>
          <p:nvPr/>
        </p:nvCxnSpPr>
        <p:spPr>
          <a:xfrm>
            <a:off x="2691997" y="2436798"/>
            <a:ext cx="46570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E1AD9F-788C-1B4E-99BC-E76FA2F6E0CC}"/>
              </a:ext>
            </a:extLst>
          </p:cNvPr>
          <p:cNvCxnSpPr>
            <a:stCxn id="4" idx="2"/>
          </p:cNvCxnSpPr>
          <p:nvPr/>
        </p:nvCxnSpPr>
        <p:spPr>
          <a:xfrm>
            <a:off x="1506866" y="1893331"/>
            <a:ext cx="1185132" cy="528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99A1DAE-BBCC-D544-9BB9-CCB21633F134}"/>
              </a:ext>
            </a:extLst>
          </p:cNvPr>
          <p:cNvSpPr txBox="1"/>
          <p:nvPr/>
        </p:nvSpPr>
        <p:spPr>
          <a:xfrm>
            <a:off x="7586134" y="2252132"/>
            <a:ext cx="190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</a:t>
            </a:r>
            <a:r>
              <a:rPr lang="fr-FR" dirty="0" err="1"/>
              <a:t>accumbens</a:t>
            </a:r>
            <a:endParaRPr lang="fr-F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E41843-194A-B542-9F3C-3985EC21B35C}"/>
              </a:ext>
            </a:extLst>
          </p:cNvPr>
          <p:cNvSpPr txBox="1"/>
          <p:nvPr/>
        </p:nvSpPr>
        <p:spPr>
          <a:xfrm>
            <a:off x="321734" y="4030132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6815E2D-5515-A441-B8D9-5D134D9D3B1C}"/>
              </a:ext>
            </a:extLst>
          </p:cNvPr>
          <p:cNvCxnSpPr>
            <a:stCxn id="20" idx="3"/>
          </p:cNvCxnSpPr>
          <p:nvPr/>
        </p:nvCxnSpPr>
        <p:spPr>
          <a:xfrm flipV="1">
            <a:off x="2003669" y="3471333"/>
            <a:ext cx="5209931" cy="743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8D241FD-5427-8C43-911B-608C223C6FC2}"/>
              </a:ext>
            </a:extLst>
          </p:cNvPr>
          <p:cNvSpPr txBox="1"/>
          <p:nvPr/>
        </p:nvSpPr>
        <p:spPr>
          <a:xfrm>
            <a:off x="7528938" y="3286667"/>
            <a:ext cx="1405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caudé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5A56A69-18E1-C643-9491-F740FD63D917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2003669" y="4214798"/>
            <a:ext cx="5074464" cy="1034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4D193B-7277-BE42-ADF6-97AF97BAF11D}"/>
              </a:ext>
            </a:extLst>
          </p:cNvPr>
          <p:cNvSpPr txBox="1"/>
          <p:nvPr/>
        </p:nvSpPr>
        <p:spPr>
          <a:xfrm>
            <a:off x="7528938" y="5049335"/>
            <a:ext cx="103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Putamen</a:t>
            </a:r>
            <a:endParaRPr lang="fr-FR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B9CB6AC-B822-9E4A-A882-E5AC9167343E}"/>
              </a:ext>
            </a:extLst>
          </p:cNvPr>
          <p:cNvCxnSpPr/>
          <p:nvPr/>
        </p:nvCxnSpPr>
        <p:spPr>
          <a:xfrm>
            <a:off x="9635066" y="2531532"/>
            <a:ext cx="0" cy="299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B8F5384-3705-9E43-AD03-8A2092810A0D}"/>
              </a:ext>
            </a:extLst>
          </p:cNvPr>
          <p:cNvSpPr txBox="1"/>
          <p:nvPr/>
        </p:nvSpPr>
        <p:spPr>
          <a:xfrm>
            <a:off x="9782388" y="3843065"/>
            <a:ext cx="1155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STRIATUM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995252-78D2-AC45-A2E0-D1DE616B1883}"/>
              </a:ext>
            </a:extLst>
          </p:cNvPr>
          <p:cNvSpPr txBox="1"/>
          <p:nvPr/>
        </p:nvSpPr>
        <p:spPr>
          <a:xfrm>
            <a:off x="215822" y="6199197"/>
            <a:ext cx="4785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caudé  + </a:t>
            </a:r>
            <a:r>
              <a:rPr lang="fr-FR" dirty="0" err="1"/>
              <a:t>putamen</a:t>
            </a:r>
            <a:r>
              <a:rPr lang="fr-FR" dirty="0"/>
              <a:t> = striatum dorso-latéral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4CF8A7F-E1C6-9146-9352-3FBCFE281826}"/>
              </a:ext>
            </a:extLst>
          </p:cNvPr>
          <p:cNvSpPr txBox="1"/>
          <p:nvPr/>
        </p:nvSpPr>
        <p:spPr>
          <a:xfrm>
            <a:off x="215822" y="5808131"/>
            <a:ext cx="3617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</a:t>
            </a:r>
            <a:r>
              <a:rPr lang="fr-FR" dirty="0" err="1"/>
              <a:t>accumbens</a:t>
            </a:r>
            <a:r>
              <a:rPr lang="fr-FR" dirty="0"/>
              <a:t> = striatum ventral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642A-557A-8345-8CB1-62E773EDC4C9}"/>
              </a:ext>
            </a:extLst>
          </p:cNvPr>
          <p:cNvSpPr txBox="1"/>
          <p:nvPr/>
        </p:nvSpPr>
        <p:spPr>
          <a:xfrm>
            <a:off x="6804516" y="3671330"/>
            <a:ext cx="233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(maladie de Parkinson)</a:t>
            </a:r>
          </a:p>
        </p:txBody>
      </p:sp>
    </p:spTree>
    <p:extLst>
      <p:ext uri="{BB962C8B-B14F-4D97-AF65-F5344CB8AC3E}">
        <p14:creationId xmlns:p14="http://schemas.microsoft.com/office/powerpoint/2010/main" val="149906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/>
      <p:bldP spid="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3407BC-B5C2-5A4C-B52E-05498E7B8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4" y="679384"/>
            <a:ext cx="4228591" cy="33419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7EB91C-847E-5145-92EE-FDD33ABDA5DC}"/>
              </a:ext>
            </a:extLst>
          </p:cNvPr>
          <p:cNvSpPr txBox="1"/>
          <p:nvPr/>
        </p:nvSpPr>
        <p:spPr>
          <a:xfrm>
            <a:off x="5118265" y="355063"/>
            <a:ext cx="1874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Appui sur le levier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09130C1-55A4-2E40-B483-936E54439870}"/>
              </a:ext>
            </a:extLst>
          </p:cNvPr>
          <p:cNvCxnSpPr>
            <a:stCxn id="6" idx="3"/>
          </p:cNvCxnSpPr>
          <p:nvPr/>
        </p:nvCxnSpPr>
        <p:spPr>
          <a:xfrm>
            <a:off x="6992945" y="539729"/>
            <a:ext cx="2246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9E5BEB6-083A-6F4B-8D8E-051F2C925D32}"/>
              </a:ext>
            </a:extLst>
          </p:cNvPr>
          <p:cNvSpPr txBox="1"/>
          <p:nvPr/>
        </p:nvSpPr>
        <p:spPr>
          <a:xfrm>
            <a:off x="9369632" y="216563"/>
            <a:ext cx="15215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Apparition de </a:t>
            </a:r>
          </a:p>
          <a:p>
            <a:r>
              <a:rPr lang="fr-FR" dirty="0"/>
              <a:t>Nourriture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63EBCC-1736-B340-9175-D5B0A6D35BDB}"/>
              </a:ext>
            </a:extLst>
          </p:cNvPr>
          <p:cNvSpPr txBox="1"/>
          <p:nvPr/>
        </p:nvSpPr>
        <p:spPr>
          <a:xfrm>
            <a:off x="5096804" y="786206"/>
            <a:ext cx="5241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Renforcement : le rat appuie plus souvent sur le levier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0048FE-5776-3941-A271-3ECEFA9DE474}"/>
              </a:ext>
            </a:extLst>
          </p:cNvPr>
          <p:cNvSpPr txBox="1"/>
          <p:nvPr/>
        </p:nvSpPr>
        <p:spPr>
          <a:xfrm>
            <a:off x="5096804" y="2203950"/>
            <a:ext cx="1874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Appui sur le levier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245D38A-3EEF-1349-A856-96C6813545C1}"/>
              </a:ext>
            </a:extLst>
          </p:cNvPr>
          <p:cNvCxnSpPr>
            <a:stCxn id="11" idx="3"/>
          </p:cNvCxnSpPr>
          <p:nvPr/>
        </p:nvCxnSpPr>
        <p:spPr>
          <a:xfrm>
            <a:off x="6971484" y="2388616"/>
            <a:ext cx="2246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4B91B6D-0957-5E4A-89A6-280102BBFB1B}"/>
              </a:ext>
            </a:extLst>
          </p:cNvPr>
          <p:cNvSpPr txBox="1"/>
          <p:nvPr/>
        </p:nvSpPr>
        <p:spPr>
          <a:xfrm>
            <a:off x="9348171" y="2065450"/>
            <a:ext cx="15520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Disparition de </a:t>
            </a:r>
          </a:p>
          <a:p>
            <a:r>
              <a:rPr lang="fr-FR" dirty="0"/>
              <a:t>Nourriture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EB33E0-4844-5243-8262-9D781A6936BF}"/>
              </a:ext>
            </a:extLst>
          </p:cNvPr>
          <p:cNvSpPr txBox="1"/>
          <p:nvPr/>
        </p:nvSpPr>
        <p:spPr>
          <a:xfrm>
            <a:off x="5096804" y="2635093"/>
            <a:ext cx="488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Punition : le rat appuie moins souvent sur le levier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E90283-FFB6-A24B-B7F1-FC8ECA8F1AB0}"/>
              </a:ext>
            </a:extLst>
          </p:cNvPr>
          <p:cNvSpPr txBox="1"/>
          <p:nvPr/>
        </p:nvSpPr>
        <p:spPr>
          <a:xfrm>
            <a:off x="5107165" y="1488730"/>
            <a:ext cx="1181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Nourriture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33AE856-94C4-E44E-A032-010DF8479024}"/>
              </a:ext>
            </a:extLst>
          </p:cNvPr>
          <p:cNvCxnSpPr>
            <a:stCxn id="15" idx="3"/>
          </p:cNvCxnSpPr>
          <p:nvPr/>
        </p:nvCxnSpPr>
        <p:spPr>
          <a:xfrm flipV="1">
            <a:off x="6289092" y="1664466"/>
            <a:ext cx="2000659" cy="8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35D852D-1707-6745-9C1F-FF956311B1B2}"/>
              </a:ext>
            </a:extLst>
          </p:cNvPr>
          <p:cNvSpPr txBox="1"/>
          <p:nvPr/>
        </p:nvSpPr>
        <p:spPr>
          <a:xfrm>
            <a:off x="8334586" y="1479800"/>
            <a:ext cx="3312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Le rat s’approche de la nourriture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E7C298-B84A-744B-8968-2428312624EB}"/>
              </a:ext>
            </a:extLst>
          </p:cNvPr>
          <p:cNvSpPr txBox="1"/>
          <p:nvPr/>
        </p:nvSpPr>
        <p:spPr>
          <a:xfrm>
            <a:off x="5185537" y="4892633"/>
            <a:ext cx="1181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Nourriture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4641C71-01B7-8A45-BCD8-66A2CCBF3776}"/>
              </a:ext>
            </a:extLst>
          </p:cNvPr>
          <p:cNvCxnSpPr>
            <a:stCxn id="19" idx="3"/>
          </p:cNvCxnSpPr>
          <p:nvPr/>
        </p:nvCxnSpPr>
        <p:spPr>
          <a:xfrm flipV="1">
            <a:off x="6367464" y="4338400"/>
            <a:ext cx="933057" cy="738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6A183C4-1515-0C40-8E8C-9174E0EBED4D}"/>
              </a:ext>
            </a:extLst>
          </p:cNvPr>
          <p:cNvCxnSpPr>
            <a:stCxn id="19" idx="3"/>
          </p:cNvCxnSpPr>
          <p:nvPr/>
        </p:nvCxnSpPr>
        <p:spPr>
          <a:xfrm>
            <a:off x="6367464" y="5077299"/>
            <a:ext cx="9330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93752B7-3C0B-4C43-8D11-37A08DC0F045}"/>
              </a:ext>
            </a:extLst>
          </p:cNvPr>
          <p:cNvCxnSpPr>
            <a:stCxn id="19" idx="3"/>
          </p:cNvCxnSpPr>
          <p:nvPr/>
        </p:nvCxnSpPr>
        <p:spPr>
          <a:xfrm>
            <a:off x="6367464" y="5077299"/>
            <a:ext cx="840858" cy="7059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F2F9327-1716-0E44-AD32-E4383FD6742A}"/>
              </a:ext>
            </a:extLst>
          </p:cNvPr>
          <p:cNvSpPr txBox="1"/>
          <p:nvPr/>
        </p:nvSpPr>
        <p:spPr>
          <a:xfrm>
            <a:off x="7300521" y="4144804"/>
            <a:ext cx="3037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Son apparition est </a:t>
            </a:r>
            <a:r>
              <a:rPr lang="fr-FR" dirty="0" err="1"/>
              <a:t>renforçante</a:t>
            </a:r>
            <a:endParaRPr lang="fr-FR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011764-6C08-8443-A699-DD432D395164}"/>
              </a:ext>
            </a:extLst>
          </p:cNvPr>
          <p:cNvSpPr txBox="1"/>
          <p:nvPr/>
        </p:nvSpPr>
        <p:spPr>
          <a:xfrm>
            <a:off x="7322395" y="4900779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Sa disparition est punitive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2A26287-FE51-E545-A268-F09129823ADF}"/>
              </a:ext>
            </a:extLst>
          </p:cNvPr>
          <p:cNvSpPr txBox="1"/>
          <p:nvPr/>
        </p:nvSpPr>
        <p:spPr>
          <a:xfrm>
            <a:off x="7300521" y="5598617"/>
            <a:ext cx="434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Il déclenche des comportements d’approche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62BE31-7FEF-154D-B185-735525DD0ABF}"/>
              </a:ext>
            </a:extLst>
          </p:cNvPr>
          <p:cNvSpPr txBox="1"/>
          <p:nvPr/>
        </p:nvSpPr>
        <p:spPr>
          <a:xfrm>
            <a:off x="2327457" y="5217006"/>
            <a:ext cx="1387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Récompense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2BDF7A4-076F-3546-80C1-30EDE697C32D}"/>
              </a:ext>
            </a:extLst>
          </p:cNvPr>
          <p:cNvSpPr txBox="1"/>
          <p:nvPr/>
        </p:nvSpPr>
        <p:spPr>
          <a:xfrm>
            <a:off x="38421" y="6279022"/>
            <a:ext cx="8739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Quelles structures cérébrales permettent aux récompenses d’affecter nos comportement ?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1CA3D-B739-0943-944F-75AA4C9394EA}"/>
              </a:ext>
            </a:extLst>
          </p:cNvPr>
          <p:cNvSpPr txBox="1"/>
          <p:nvPr/>
        </p:nvSpPr>
        <p:spPr>
          <a:xfrm>
            <a:off x="2125683" y="4412219"/>
            <a:ext cx="1842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Stimulus appétitif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9DFC27-6FBF-CF43-AECE-57A5E4F4966F}"/>
              </a:ext>
            </a:extLst>
          </p:cNvPr>
          <p:cNvSpPr txBox="1"/>
          <p:nvPr/>
        </p:nvSpPr>
        <p:spPr>
          <a:xfrm>
            <a:off x="2312837" y="4814612"/>
            <a:ext cx="1401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Renforçateur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242CCF-85EB-C545-866E-690B7D15F80C}"/>
              </a:ext>
            </a:extLst>
          </p:cNvPr>
          <p:cNvSpPr txBox="1"/>
          <p:nvPr/>
        </p:nvSpPr>
        <p:spPr>
          <a:xfrm>
            <a:off x="3729336" y="4803103"/>
            <a:ext cx="979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primaire</a:t>
            </a:r>
          </a:p>
        </p:txBody>
      </p:sp>
    </p:spTree>
    <p:extLst>
      <p:ext uri="{BB962C8B-B14F-4D97-AF65-F5344CB8AC3E}">
        <p14:creationId xmlns:p14="http://schemas.microsoft.com/office/powerpoint/2010/main" val="213764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/>
      <p:bldP spid="11" grpId="0"/>
      <p:bldP spid="13" grpId="0"/>
      <p:bldP spid="14" grpId="0"/>
      <p:bldP spid="15" grpId="0"/>
      <p:bldP spid="18" grpId="0"/>
      <p:bldP spid="19" grpId="0"/>
      <p:bldP spid="26" grpId="0"/>
      <p:bldP spid="27" grpId="0"/>
      <p:bldP spid="28" grpId="0"/>
      <p:bldP spid="31" grpId="0"/>
      <p:bldP spid="34" grpId="0"/>
      <p:bldP spid="2" grpId="0"/>
      <p:bldP spid="3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B4B0E3-8557-7242-9660-8169734494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2184" y="1064044"/>
            <a:ext cx="5414996" cy="4657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00F0694-B3D8-2B4C-950B-2B7FBC504383}"/>
              </a:ext>
            </a:extLst>
          </p:cNvPr>
          <p:cNvSpPr/>
          <p:nvPr/>
        </p:nvSpPr>
        <p:spPr>
          <a:xfrm>
            <a:off x="5486400" y="649388"/>
            <a:ext cx="2208810" cy="787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0D81EC-9293-2746-907F-27D744636A50}"/>
              </a:ext>
            </a:extLst>
          </p:cNvPr>
          <p:cNvSpPr/>
          <p:nvPr/>
        </p:nvSpPr>
        <p:spPr>
          <a:xfrm>
            <a:off x="5712184" y="1294410"/>
            <a:ext cx="973624" cy="771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B201D6-E702-344C-8FDA-1BB998290E23}"/>
              </a:ext>
            </a:extLst>
          </p:cNvPr>
          <p:cNvSpPr/>
          <p:nvPr/>
        </p:nvSpPr>
        <p:spPr>
          <a:xfrm>
            <a:off x="9369631" y="1543792"/>
            <a:ext cx="750517" cy="219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B6E39B-0CF7-034F-A6EE-E817649A16AA}"/>
              </a:ext>
            </a:extLst>
          </p:cNvPr>
          <p:cNvSpPr/>
          <p:nvPr/>
        </p:nvSpPr>
        <p:spPr>
          <a:xfrm>
            <a:off x="10120148" y="1959429"/>
            <a:ext cx="1102034" cy="570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896FBF-C194-1A41-B3DC-C5BBC4D452B0}"/>
              </a:ext>
            </a:extLst>
          </p:cNvPr>
          <p:cNvSpPr/>
          <p:nvPr/>
        </p:nvSpPr>
        <p:spPr>
          <a:xfrm>
            <a:off x="5712184" y="4714504"/>
            <a:ext cx="2173032" cy="629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1F74003-80FB-4A46-AA35-170A6DC1AA10}"/>
              </a:ext>
            </a:extLst>
          </p:cNvPr>
          <p:cNvCxnSpPr>
            <a:cxnSpLocks/>
          </p:cNvCxnSpPr>
          <p:nvPr/>
        </p:nvCxnSpPr>
        <p:spPr>
          <a:xfrm flipV="1">
            <a:off x="6032367" y="4286992"/>
            <a:ext cx="2315986" cy="10313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9DD9187-8853-BA4D-A102-DD81D80FED9E}"/>
              </a:ext>
            </a:extLst>
          </p:cNvPr>
          <p:cNvSpPr txBox="1"/>
          <p:nvPr/>
        </p:nvSpPr>
        <p:spPr>
          <a:xfrm>
            <a:off x="4624004" y="5341704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6B9F3C4-5526-C747-BD53-883C95987DDE}"/>
              </a:ext>
            </a:extLst>
          </p:cNvPr>
          <p:cNvCxnSpPr>
            <a:cxnSpLocks/>
          </p:cNvCxnSpPr>
          <p:nvPr/>
        </p:nvCxnSpPr>
        <p:spPr>
          <a:xfrm flipH="1">
            <a:off x="8460376" y="1043151"/>
            <a:ext cx="1219382" cy="29480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BB56A65-1E2D-5148-8741-B03FA9803A22}"/>
              </a:ext>
            </a:extLst>
          </p:cNvPr>
          <p:cNvSpPr txBox="1"/>
          <p:nvPr/>
        </p:nvSpPr>
        <p:spPr>
          <a:xfrm>
            <a:off x="8838790" y="639504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pic>
        <p:nvPicPr>
          <p:cNvPr id="16" name="Picture 15" descr="DopamineRat.jpg">
            <a:extLst>
              <a:ext uri="{FF2B5EF4-FFF2-40B4-BE49-F238E27FC236}">
                <a16:creationId xmlns:a16="http://schemas.microsoft.com/office/drawing/2014/main" id="{F47282EF-67E8-FE40-94FD-5368FC747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58" y="351877"/>
            <a:ext cx="4236020" cy="304101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CE43B2-47AC-6B44-B9CE-FF4113D3772D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820894" y="824170"/>
            <a:ext cx="6017896" cy="15895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A083B73-2BDA-BF40-AAAA-9032A28C43A0}"/>
              </a:ext>
            </a:extLst>
          </p:cNvPr>
          <p:cNvCxnSpPr>
            <a:cxnSpLocks/>
          </p:cNvCxnSpPr>
          <p:nvPr/>
        </p:nvCxnSpPr>
        <p:spPr>
          <a:xfrm flipH="1" flipV="1">
            <a:off x="1808417" y="1763492"/>
            <a:ext cx="934784" cy="650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1400E25-4D58-A64A-BB59-85CB70406244}"/>
              </a:ext>
            </a:extLst>
          </p:cNvPr>
          <p:cNvSpPr txBox="1"/>
          <p:nvPr/>
        </p:nvSpPr>
        <p:spPr>
          <a:xfrm>
            <a:off x="756674" y="1359126"/>
            <a:ext cx="22370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Striatum dorso-latéral</a:t>
            </a:r>
          </a:p>
        </p:txBody>
      </p:sp>
    </p:spTree>
    <p:extLst>
      <p:ext uri="{BB962C8B-B14F-4D97-AF65-F5344CB8AC3E}">
        <p14:creationId xmlns:p14="http://schemas.microsoft.com/office/powerpoint/2010/main" val="187622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B4B0E3-8557-7242-9660-8169734494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2184" y="1064044"/>
            <a:ext cx="5414996" cy="4657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00F0694-B3D8-2B4C-950B-2B7FBC504383}"/>
              </a:ext>
            </a:extLst>
          </p:cNvPr>
          <p:cNvSpPr/>
          <p:nvPr/>
        </p:nvSpPr>
        <p:spPr>
          <a:xfrm>
            <a:off x="5486400" y="649388"/>
            <a:ext cx="2208810" cy="787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0D81EC-9293-2746-907F-27D744636A50}"/>
              </a:ext>
            </a:extLst>
          </p:cNvPr>
          <p:cNvSpPr/>
          <p:nvPr/>
        </p:nvSpPr>
        <p:spPr>
          <a:xfrm>
            <a:off x="5712184" y="1294410"/>
            <a:ext cx="973624" cy="771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B201D6-E702-344C-8FDA-1BB998290E23}"/>
              </a:ext>
            </a:extLst>
          </p:cNvPr>
          <p:cNvSpPr/>
          <p:nvPr/>
        </p:nvSpPr>
        <p:spPr>
          <a:xfrm>
            <a:off x="9369631" y="1543792"/>
            <a:ext cx="750517" cy="219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B6E39B-0CF7-034F-A6EE-E817649A16AA}"/>
              </a:ext>
            </a:extLst>
          </p:cNvPr>
          <p:cNvSpPr/>
          <p:nvPr/>
        </p:nvSpPr>
        <p:spPr>
          <a:xfrm>
            <a:off x="10120148" y="1959429"/>
            <a:ext cx="1102034" cy="570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896FBF-C194-1A41-B3DC-C5BBC4D452B0}"/>
              </a:ext>
            </a:extLst>
          </p:cNvPr>
          <p:cNvSpPr/>
          <p:nvPr/>
        </p:nvSpPr>
        <p:spPr>
          <a:xfrm>
            <a:off x="5712184" y="4714504"/>
            <a:ext cx="2173032" cy="629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1F74003-80FB-4A46-AA35-170A6DC1AA10}"/>
              </a:ext>
            </a:extLst>
          </p:cNvPr>
          <p:cNvCxnSpPr>
            <a:cxnSpLocks/>
          </p:cNvCxnSpPr>
          <p:nvPr/>
        </p:nvCxnSpPr>
        <p:spPr>
          <a:xfrm flipV="1">
            <a:off x="6032367" y="4286992"/>
            <a:ext cx="2315986" cy="10313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9DD9187-8853-BA4D-A102-DD81D80FED9E}"/>
              </a:ext>
            </a:extLst>
          </p:cNvPr>
          <p:cNvSpPr txBox="1"/>
          <p:nvPr/>
        </p:nvSpPr>
        <p:spPr>
          <a:xfrm>
            <a:off x="4624004" y="5341704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6B9F3C4-5526-C747-BD53-883C95987DDE}"/>
              </a:ext>
            </a:extLst>
          </p:cNvPr>
          <p:cNvCxnSpPr>
            <a:cxnSpLocks/>
          </p:cNvCxnSpPr>
          <p:nvPr/>
        </p:nvCxnSpPr>
        <p:spPr>
          <a:xfrm flipH="1">
            <a:off x="8460376" y="1043151"/>
            <a:ext cx="1219382" cy="29480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BB56A65-1E2D-5148-8741-B03FA9803A22}"/>
              </a:ext>
            </a:extLst>
          </p:cNvPr>
          <p:cNvSpPr txBox="1"/>
          <p:nvPr/>
        </p:nvSpPr>
        <p:spPr>
          <a:xfrm>
            <a:off x="8838790" y="639504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pic>
        <p:nvPicPr>
          <p:cNvPr id="16" name="Picture 15" descr="DopamineRat.jpg">
            <a:extLst>
              <a:ext uri="{FF2B5EF4-FFF2-40B4-BE49-F238E27FC236}">
                <a16:creationId xmlns:a16="http://schemas.microsoft.com/office/drawing/2014/main" id="{F47282EF-67E8-FE40-94FD-5368FC747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58" y="351877"/>
            <a:ext cx="4236020" cy="304101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CE43B2-47AC-6B44-B9CE-FF4113D3772D}"/>
              </a:ext>
            </a:extLst>
          </p:cNvPr>
          <p:cNvCxnSpPr>
            <a:cxnSpLocks/>
          </p:cNvCxnSpPr>
          <p:nvPr/>
        </p:nvCxnSpPr>
        <p:spPr>
          <a:xfrm flipH="1" flipV="1">
            <a:off x="2820902" y="2413686"/>
            <a:ext cx="2411498" cy="292801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A083B73-2BDA-BF40-AAAA-9032A28C43A0}"/>
              </a:ext>
            </a:extLst>
          </p:cNvPr>
          <p:cNvCxnSpPr>
            <a:cxnSpLocks/>
          </p:cNvCxnSpPr>
          <p:nvPr/>
        </p:nvCxnSpPr>
        <p:spPr>
          <a:xfrm flipH="1" flipV="1">
            <a:off x="1635770" y="2066306"/>
            <a:ext cx="1163073" cy="4185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1400E25-4D58-A64A-BB59-85CB70406244}"/>
              </a:ext>
            </a:extLst>
          </p:cNvPr>
          <p:cNvSpPr txBox="1"/>
          <p:nvPr/>
        </p:nvSpPr>
        <p:spPr>
          <a:xfrm>
            <a:off x="786819" y="1653641"/>
            <a:ext cx="169790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Striatum ventral</a:t>
            </a:r>
          </a:p>
        </p:txBody>
      </p:sp>
    </p:spTree>
    <p:extLst>
      <p:ext uri="{BB962C8B-B14F-4D97-AF65-F5344CB8AC3E}">
        <p14:creationId xmlns:p14="http://schemas.microsoft.com/office/powerpoint/2010/main" val="239741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B4B0E3-8557-7242-9660-8169734494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2184" y="1064044"/>
            <a:ext cx="5414996" cy="4657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00F0694-B3D8-2B4C-950B-2B7FBC504383}"/>
              </a:ext>
            </a:extLst>
          </p:cNvPr>
          <p:cNvSpPr/>
          <p:nvPr/>
        </p:nvSpPr>
        <p:spPr>
          <a:xfrm>
            <a:off x="5486400" y="649388"/>
            <a:ext cx="2208810" cy="787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0D81EC-9293-2746-907F-27D744636A50}"/>
              </a:ext>
            </a:extLst>
          </p:cNvPr>
          <p:cNvSpPr/>
          <p:nvPr/>
        </p:nvSpPr>
        <p:spPr>
          <a:xfrm>
            <a:off x="5712184" y="1294410"/>
            <a:ext cx="973624" cy="771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B201D6-E702-344C-8FDA-1BB998290E23}"/>
              </a:ext>
            </a:extLst>
          </p:cNvPr>
          <p:cNvSpPr/>
          <p:nvPr/>
        </p:nvSpPr>
        <p:spPr>
          <a:xfrm>
            <a:off x="9369631" y="1543792"/>
            <a:ext cx="750517" cy="219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B6E39B-0CF7-034F-A6EE-E817649A16AA}"/>
              </a:ext>
            </a:extLst>
          </p:cNvPr>
          <p:cNvSpPr/>
          <p:nvPr/>
        </p:nvSpPr>
        <p:spPr>
          <a:xfrm>
            <a:off x="10120148" y="1959429"/>
            <a:ext cx="1102034" cy="570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896FBF-C194-1A41-B3DC-C5BBC4D452B0}"/>
              </a:ext>
            </a:extLst>
          </p:cNvPr>
          <p:cNvSpPr/>
          <p:nvPr/>
        </p:nvSpPr>
        <p:spPr>
          <a:xfrm>
            <a:off x="5712184" y="4714504"/>
            <a:ext cx="2173032" cy="629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1F74003-80FB-4A46-AA35-170A6DC1AA10}"/>
              </a:ext>
            </a:extLst>
          </p:cNvPr>
          <p:cNvCxnSpPr>
            <a:cxnSpLocks/>
          </p:cNvCxnSpPr>
          <p:nvPr/>
        </p:nvCxnSpPr>
        <p:spPr>
          <a:xfrm flipV="1">
            <a:off x="6032367" y="4286992"/>
            <a:ext cx="2315986" cy="10313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9DD9187-8853-BA4D-A102-DD81D80FED9E}"/>
              </a:ext>
            </a:extLst>
          </p:cNvPr>
          <p:cNvSpPr txBox="1"/>
          <p:nvPr/>
        </p:nvSpPr>
        <p:spPr>
          <a:xfrm>
            <a:off x="4624004" y="5341704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6B9F3C4-5526-C747-BD53-883C95987DDE}"/>
              </a:ext>
            </a:extLst>
          </p:cNvPr>
          <p:cNvCxnSpPr>
            <a:cxnSpLocks/>
          </p:cNvCxnSpPr>
          <p:nvPr/>
        </p:nvCxnSpPr>
        <p:spPr>
          <a:xfrm flipH="1">
            <a:off x="8460376" y="1043151"/>
            <a:ext cx="1219382" cy="29480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BB56A65-1E2D-5148-8741-B03FA9803A22}"/>
              </a:ext>
            </a:extLst>
          </p:cNvPr>
          <p:cNvSpPr txBox="1"/>
          <p:nvPr/>
        </p:nvSpPr>
        <p:spPr>
          <a:xfrm>
            <a:off x="8838790" y="639504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pic>
        <p:nvPicPr>
          <p:cNvPr id="16" name="Picture 15" descr="DopamineRat.jpg">
            <a:extLst>
              <a:ext uri="{FF2B5EF4-FFF2-40B4-BE49-F238E27FC236}">
                <a16:creationId xmlns:a16="http://schemas.microsoft.com/office/drawing/2014/main" id="{F47282EF-67E8-FE40-94FD-5368FC747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58" y="351877"/>
            <a:ext cx="4236020" cy="3041016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A083B73-2BDA-BF40-AAAA-9032A28C43A0}"/>
              </a:ext>
            </a:extLst>
          </p:cNvPr>
          <p:cNvCxnSpPr>
            <a:cxnSpLocks/>
          </p:cNvCxnSpPr>
          <p:nvPr/>
        </p:nvCxnSpPr>
        <p:spPr>
          <a:xfrm flipH="1" flipV="1">
            <a:off x="1194486" y="1457857"/>
            <a:ext cx="1604358" cy="10269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1400E25-4D58-A64A-BB59-85CB70406244}"/>
              </a:ext>
            </a:extLst>
          </p:cNvPr>
          <p:cNvSpPr txBox="1"/>
          <p:nvPr/>
        </p:nvSpPr>
        <p:spPr>
          <a:xfrm>
            <a:off x="314730" y="1000984"/>
            <a:ext cx="178722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Cortex préfrontal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CD24C1A-45DF-8C45-97A6-310152EFDCB6}"/>
              </a:ext>
            </a:extLst>
          </p:cNvPr>
          <p:cNvCxnSpPr>
            <a:cxnSpLocks/>
          </p:cNvCxnSpPr>
          <p:nvPr/>
        </p:nvCxnSpPr>
        <p:spPr>
          <a:xfrm flipH="1" flipV="1">
            <a:off x="2820902" y="2413686"/>
            <a:ext cx="2411498" cy="292801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814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B4B0E3-8557-7242-9660-8169734494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2184" y="1064044"/>
            <a:ext cx="5414996" cy="4657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00F0694-B3D8-2B4C-950B-2B7FBC504383}"/>
              </a:ext>
            </a:extLst>
          </p:cNvPr>
          <p:cNvSpPr/>
          <p:nvPr/>
        </p:nvSpPr>
        <p:spPr>
          <a:xfrm>
            <a:off x="5486400" y="649388"/>
            <a:ext cx="2208810" cy="787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0D81EC-9293-2746-907F-27D744636A50}"/>
              </a:ext>
            </a:extLst>
          </p:cNvPr>
          <p:cNvSpPr/>
          <p:nvPr/>
        </p:nvSpPr>
        <p:spPr>
          <a:xfrm>
            <a:off x="5712184" y="1294410"/>
            <a:ext cx="973624" cy="771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B201D6-E702-344C-8FDA-1BB998290E23}"/>
              </a:ext>
            </a:extLst>
          </p:cNvPr>
          <p:cNvSpPr/>
          <p:nvPr/>
        </p:nvSpPr>
        <p:spPr>
          <a:xfrm>
            <a:off x="9369631" y="1543792"/>
            <a:ext cx="750517" cy="219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B6E39B-0CF7-034F-A6EE-E817649A16AA}"/>
              </a:ext>
            </a:extLst>
          </p:cNvPr>
          <p:cNvSpPr/>
          <p:nvPr/>
        </p:nvSpPr>
        <p:spPr>
          <a:xfrm>
            <a:off x="10120148" y="1959429"/>
            <a:ext cx="1102034" cy="570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896FBF-C194-1A41-B3DC-C5BBC4D452B0}"/>
              </a:ext>
            </a:extLst>
          </p:cNvPr>
          <p:cNvSpPr/>
          <p:nvPr/>
        </p:nvSpPr>
        <p:spPr>
          <a:xfrm>
            <a:off x="5712184" y="4714504"/>
            <a:ext cx="2173032" cy="629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1F74003-80FB-4A46-AA35-170A6DC1AA10}"/>
              </a:ext>
            </a:extLst>
          </p:cNvPr>
          <p:cNvCxnSpPr>
            <a:cxnSpLocks/>
          </p:cNvCxnSpPr>
          <p:nvPr/>
        </p:nvCxnSpPr>
        <p:spPr>
          <a:xfrm flipV="1">
            <a:off x="6032367" y="4286992"/>
            <a:ext cx="2315986" cy="10313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9DD9187-8853-BA4D-A102-DD81D80FED9E}"/>
              </a:ext>
            </a:extLst>
          </p:cNvPr>
          <p:cNvSpPr txBox="1"/>
          <p:nvPr/>
        </p:nvSpPr>
        <p:spPr>
          <a:xfrm>
            <a:off x="4624004" y="5341704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6B9F3C4-5526-C747-BD53-883C95987DDE}"/>
              </a:ext>
            </a:extLst>
          </p:cNvPr>
          <p:cNvCxnSpPr>
            <a:cxnSpLocks/>
          </p:cNvCxnSpPr>
          <p:nvPr/>
        </p:nvCxnSpPr>
        <p:spPr>
          <a:xfrm flipH="1">
            <a:off x="8460376" y="1043151"/>
            <a:ext cx="1219382" cy="29480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BB56A65-1E2D-5148-8741-B03FA9803A22}"/>
              </a:ext>
            </a:extLst>
          </p:cNvPr>
          <p:cNvSpPr txBox="1"/>
          <p:nvPr/>
        </p:nvSpPr>
        <p:spPr>
          <a:xfrm>
            <a:off x="8838790" y="639504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pic>
        <p:nvPicPr>
          <p:cNvPr id="16" name="Picture 15" descr="DopamineRat.jpg">
            <a:extLst>
              <a:ext uri="{FF2B5EF4-FFF2-40B4-BE49-F238E27FC236}">
                <a16:creationId xmlns:a16="http://schemas.microsoft.com/office/drawing/2014/main" id="{F47282EF-67E8-FE40-94FD-5368FC747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58" y="351877"/>
            <a:ext cx="4236020" cy="304101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C08007F-F5A1-5644-8DAC-64D3224397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913" y="3592901"/>
            <a:ext cx="4318000" cy="27559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38A8F68-21C9-B041-8FC3-EFEEDA769E8B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658534" y="5526370"/>
            <a:ext cx="196547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68A4156-530F-3B4E-B56F-3F302B8B1BCD}"/>
              </a:ext>
            </a:extLst>
          </p:cNvPr>
          <p:cNvCxnSpPr>
            <a:cxnSpLocks/>
          </p:cNvCxnSpPr>
          <p:nvPr/>
        </p:nvCxnSpPr>
        <p:spPr>
          <a:xfrm flipH="1">
            <a:off x="2658534" y="824170"/>
            <a:ext cx="6180256" cy="45175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Left Arrow 25">
            <a:extLst>
              <a:ext uri="{FF2B5EF4-FFF2-40B4-BE49-F238E27FC236}">
                <a16:creationId xmlns:a16="http://schemas.microsoft.com/office/drawing/2014/main" id="{32B8504C-571A-5149-8568-374F29C2A98C}"/>
              </a:ext>
            </a:extLst>
          </p:cNvPr>
          <p:cNvSpPr/>
          <p:nvPr/>
        </p:nvSpPr>
        <p:spPr>
          <a:xfrm rot="1354532">
            <a:off x="1124409" y="5256407"/>
            <a:ext cx="1269715" cy="431075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87F9585-7CB5-B740-8F46-0B3A8E13FDA3}"/>
              </a:ext>
            </a:extLst>
          </p:cNvPr>
          <p:cNvSpPr txBox="1"/>
          <p:nvPr/>
        </p:nvSpPr>
        <p:spPr>
          <a:xfrm>
            <a:off x="204640" y="4844534"/>
            <a:ext cx="99206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/>
              <a:t>Striatum</a:t>
            </a:r>
          </a:p>
        </p:txBody>
      </p:sp>
    </p:spTree>
    <p:extLst>
      <p:ext uri="{BB962C8B-B14F-4D97-AF65-F5344CB8AC3E}">
        <p14:creationId xmlns:p14="http://schemas.microsoft.com/office/powerpoint/2010/main" val="2309873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5C468-D5FE-224A-896D-D607A85B14A6}"/>
              </a:ext>
            </a:extLst>
          </p:cNvPr>
          <p:cNvSpPr txBox="1"/>
          <p:nvPr/>
        </p:nvSpPr>
        <p:spPr>
          <a:xfrm>
            <a:off x="491067" y="372534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TIME OUT!!!!!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A6EEE9-83A1-ED47-B5AC-B5A9CD2BFCC6}"/>
              </a:ext>
            </a:extLst>
          </p:cNvPr>
          <p:cNvSpPr txBox="1"/>
          <p:nvPr/>
        </p:nvSpPr>
        <p:spPr>
          <a:xfrm>
            <a:off x="491067" y="1045811"/>
            <a:ext cx="2010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/>
              <a:t>Concepts à retenir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EF8B45-B2C6-154D-B1E1-6BDF220CCD35}"/>
              </a:ext>
            </a:extLst>
          </p:cNvPr>
          <p:cNvSpPr txBox="1"/>
          <p:nvPr/>
        </p:nvSpPr>
        <p:spPr>
          <a:xfrm>
            <a:off x="795867" y="1655411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Mésencéphale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96C196-803B-894B-90BC-291A17D41298}"/>
              </a:ext>
            </a:extLst>
          </p:cNvPr>
          <p:cNvSpPr txBox="1"/>
          <p:nvPr/>
        </p:nvSpPr>
        <p:spPr>
          <a:xfrm>
            <a:off x="795867" y="2265011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23C8A3-22B7-3A4C-9F93-113AF98712BF}"/>
              </a:ext>
            </a:extLst>
          </p:cNvPr>
          <p:cNvSpPr txBox="1"/>
          <p:nvPr/>
        </p:nvSpPr>
        <p:spPr>
          <a:xfrm>
            <a:off x="757677" y="2940317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A51132-FD18-3F49-968A-E13DC2A98F00}"/>
              </a:ext>
            </a:extLst>
          </p:cNvPr>
          <p:cNvSpPr txBox="1"/>
          <p:nvPr/>
        </p:nvSpPr>
        <p:spPr>
          <a:xfrm>
            <a:off x="3945467" y="1655411"/>
            <a:ext cx="190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</a:t>
            </a:r>
            <a:r>
              <a:rPr lang="fr-FR" dirty="0" err="1"/>
              <a:t>accumbens</a:t>
            </a:r>
            <a:endParaRPr lang="fr-F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4D6A75-36C6-D144-9F55-B3D25C7563C5}"/>
              </a:ext>
            </a:extLst>
          </p:cNvPr>
          <p:cNvSpPr txBox="1"/>
          <p:nvPr/>
        </p:nvSpPr>
        <p:spPr>
          <a:xfrm>
            <a:off x="3945467" y="2265011"/>
            <a:ext cx="1521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caudée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9FA9F7-2E27-874E-9F20-637CB09B0B9A}"/>
              </a:ext>
            </a:extLst>
          </p:cNvPr>
          <p:cNvSpPr txBox="1"/>
          <p:nvPr/>
        </p:nvSpPr>
        <p:spPr>
          <a:xfrm>
            <a:off x="3945466" y="2940317"/>
            <a:ext cx="103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Putamen</a:t>
            </a:r>
            <a:endParaRPr lang="fr-F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970958-6033-B741-B13C-39648EB905AB}"/>
              </a:ext>
            </a:extLst>
          </p:cNvPr>
          <p:cNvSpPr txBox="1"/>
          <p:nvPr/>
        </p:nvSpPr>
        <p:spPr>
          <a:xfrm>
            <a:off x="6959600" y="1655411"/>
            <a:ext cx="992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Striatum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F10777-C4CC-3B4E-8B8A-33C8BD3196B7}"/>
              </a:ext>
            </a:extLst>
          </p:cNvPr>
          <p:cNvSpPr txBox="1"/>
          <p:nvPr/>
        </p:nvSpPr>
        <p:spPr>
          <a:xfrm>
            <a:off x="6959600" y="2265011"/>
            <a:ext cx="2289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Striatum dorso-latéral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4DFB87-D38D-6543-8EA8-AC23E7F97B86}"/>
              </a:ext>
            </a:extLst>
          </p:cNvPr>
          <p:cNvSpPr txBox="1"/>
          <p:nvPr/>
        </p:nvSpPr>
        <p:spPr>
          <a:xfrm>
            <a:off x="6959600" y="2940317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Striatum ventral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E4707E-941B-3F43-8343-943148316DD8}"/>
              </a:ext>
            </a:extLst>
          </p:cNvPr>
          <p:cNvSpPr txBox="1"/>
          <p:nvPr/>
        </p:nvSpPr>
        <p:spPr>
          <a:xfrm>
            <a:off x="233306" y="4650157"/>
            <a:ext cx="5524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Quelles sont les projections de l’aire </a:t>
            </a:r>
            <a:r>
              <a:rPr lang="fr-FR" dirty="0" err="1"/>
              <a:t>ventro-tegmentale</a:t>
            </a:r>
            <a:r>
              <a:rPr lang="fr-FR" dirty="0"/>
              <a:t> 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B7152F-F341-9C49-ADCA-01021D7CC3C0}"/>
              </a:ext>
            </a:extLst>
          </p:cNvPr>
          <p:cNvSpPr txBox="1"/>
          <p:nvPr/>
        </p:nvSpPr>
        <p:spPr>
          <a:xfrm>
            <a:off x="233306" y="5323434"/>
            <a:ext cx="4965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Quelles sont les projections de la substance noire ?</a:t>
            </a:r>
          </a:p>
        </p:txBody>
      </p:sp>
    </p:spTree>
    <p:extLst>
      <p:ext uri="{BB962C8B-B14F-4D97-AF65-F5344CB8AC3E}">
        <p14:creationId xmlns:p14="http://schemas.microsoft.com/office/powerpoint/2010/main" val="1263642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" grpId="0"/>
      <p:bldP spid="2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AB3C96-E7F0-8649-9C17-2AD0CCD6D1EF}"/>
              </a:ext>
            </a:extLst>
          </p:cNvPr>
          <p:cNvSpPr txBox="1"/>
          <p:nvPr/>
        </p:nvSpPr>
        <p:spPr>
          <a:xfrm>
            <a:off x="369235" y="2331521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2A45780-62A3-9041-A70D-40A6ECDA38DA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39499" y="2516187"/>
            <a:ext cx="46570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8D252B9-91D6-0545-8D07-30A260B9CAF2}"/>
              </a:ext>
            </a:extLst>
          </p:cNvPr>
          <p:cNvSpPr txBox="1"/>
          <p:nvPr/>
        </p:nvSpPr>
        <p:spPr>
          <a:xfrm>
            <a:off x="7633635" y="2331521"/>
            <a:ext cx="1787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Cortex préfrontal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B0786B-7489-C744-9095-8803889877AE}"/>
              </a:ext>
            </a:extLst>
          </p:cNvPr>
          <p:cNvSpPr txBox="1"/>
          <p:nvPr/>
        </p:nvSpPr>
        <p:spPr>
          <a:xfrm>
            <a:off x="3078568" y="1247788"/>
            <a:ext cx="137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Hippocampe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6586B8-D40D-8A47-886F-D846FC8849A3}"/>
              </a:ext>
            </a:extLst>
          </p:cNvPr>
          <p:cNvSpPr txBox="1"/>
          <p:nvPr/>
        </p:nvSpPr>
        <p:spPr>
          <a:xfrm>
            <a:off x="5745367" y="1247788"/>
            <a:ext cx="1106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Amygdale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FEB119-66B1-1E49-8155-34EBAE5C51CB}"/>
              </a:ext>
            </a:extLst>
          </p:cNvPr>
          <p:cNvCxnSpPr>
            <a:endCxn id="8" idx="2"/>
          </p:cNvCxnSpPr>
          <p:nvPr/>
        </p:nvCxnSpPr>
        <p:spPr>
          <a:xfrm flipV="1">
            <a:off x="3766256" y="1617120"/>
            <a:ext cx="1" cy="899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530255-665F-2A49-9F88-41F18412A513}"/>
              </a:ext>
            </a:extLst>
          </p:cNvPr>
          <p:cNvCxnSpPr/>
          <p:nvPr/>
        </p:nvCxnSpPr>
        <p:spPr>
          <a:xfrm flipV="1">
            <a:off x="6292113" y="1617120"/>
            <a:ext cx="1" cy="899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4D09B72-6F10-8F47-890B-BDC5172DCFF3}"/>
              </a:ext>
            </a:extLst>
          </p:cNvPr>
          <p:cNvCxnSpPr>
            <a:cxnSpLocks/>
          </p:cNvCxnSpPr>
          <p:nvPr/>
        </p:nvCxnSpPr>
        <p:spPr>
          <a:xfrm>
            <a:off x="2739498" y="3244320"/>
            <a:ext cx="46570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E1AD9F-788C-1B4E-99BC-E76FA2F6E0CC}"/>
              </a:ext>
            </a:extLst>
          </p:cNvPr>
          <p:cNvCxnSpPr>
            <a:stCxn id="4" idx="2"/>
          </p:cNvCxnSpPr>
          <p:nvPr/>
        </p:nvCxnSpPr>
        <p:spPr>
          <a:xfrm>
            <a:off x="1554367" y="2700853"/>
            <a:ext cx="1185132" cy="528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99A1DAE-BBCC-D544-9BB9-CCB21633F134}"/>
              </a:ext>
            </a:extLst>
          </p:cNvPr>
          <p:cNvSpPr txBox="1"/>
          <p:nvPr/>
        </p:nvSpPr>
        <p:spPr>
          <a:xfrm>
            <a:off x="7633635" y="3059654"/>
            <a:ext cx="190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</a:t>
            </a:r>
            <a:r>
              <a:rPr lang="fr-FR" dirty="0" err="1"/>
              <a:t>accumbens</a:t>
            </a:r>
            <a:endParaRPr lang="fr-F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E41843-194A-B542-9F3C-3985EC21B35C}"/>
              </a:ext>
            </a:extLst>
          </p:cNvPr>
          <p:cNvSpPr txBox="1"/>
          <p:nvPr/>
        </p:nvSpPr>
        <p:spPr>
          <a:xfrm>
            <a:off x="369235" y="4837654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6815E2D-5515-A441-B8D9-5D134D9D3B1C}"/>
              </a:ext>
            </a:extLst>
          </p:cNvPr>
          <p:cNvCxnSpPr>
            <a:stCxn id="20" idx="3"/>
          </p:cNvCxnSpPr>
          <p:nvPr/>
        </p:nvCxnSpPr>
        <p:spPr>
          <a:xfrm flipV="1">
            <a:off x="2051170" y="4278855"/>
            <a:ext cx="5209931" cy="743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8D241FD-5427-8C43-911B-608C223C6FC2}"/>
              </a:ext>
            </a:extLst>
          </p:cNvPr>
          <p:cNvSpPr txBox="1"/>
          <p:nvPr/>
        </p:nvSpPr>
        <p:spPr>
          <a:xfrm>
            <a:off x="7576439" y="4094189"/>
            <a:ext cx="1405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caudé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5A56A69-18E1-C643-9491-F740FD63D917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2051170" y="5022320"/>
            <a:ext cx="5074464" cy="1034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4D193B-7277-BE42-ADF6-97AF97BAF11D}"/>
              </a:ext>
            </a:extLst>
          </p:cNvPr>
          <p:cNvSpPr txBox="1"/>
          <p:nvPr/>
        </p:nvSpPr>
        <p:spPr>
          <a:xfrm>
            <a:off x="7576439" y="5856857"/>
            <a:ext cx="103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Putamen</a:t>
            </a:r>
            <a:endParaRPr lang="fr-FR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642A-557A-8345-8CB1-62E773EDC4C9}"/>
              </a:ext>
            </a:extLst>
          </p:cNvPr>
          <p:cNvSpPr txBox="1"/>
          <p:nvPr/>
        </p:nvSpPr>
        <p:spPr>
          <a:xfrm>
            <a:off x="6852017" y="4478852"/>
            <a:ext cx="233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(maladie de Parkinson)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2000B90-4C8F-B242-8E77-5A385AAE6B73}"/>
              </a:ext>
            </a:extLst>
          </p:cNvPr>
          <p:cNvCxnSpPr>
            <a:cxnSpLocks/>
            <a:stCxn id="8" idx="0"/>
            <a:endCxn id="11" idx="3"/>
          </p:cNvCxnSpPr>
          <p:nvPr/>
        </p:nvCxnSpPr>
        <p:spPr>
          <a:xfrm flipH="1" flipV="1">
            <a:off x="2267742" y="1100538"/>
            <a:ext cx="1498515" cy="1472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F454949-85C5-4543-99AA-CCAB940774B0}"/>
              </a:ext>
            </a:extLst>
          </p:cNvPr>
          <p:cNvSpPr txBox="1"/>
          <p:nvPr/>
        </p:nvSpPr>
        <p:spPr>
          <a:xfrm>
            <a:off x="1218865" y="915872"/>
            <a:ext cx="1048877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Mémoire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C026741-0923-F64E-8603-04618A30CC32}"/>
              </a:ext>
            </a:extLst>
          </p:cNvPr>
          <p:cNvSpPr txBox="1"/>
          <p:nvPr/>
        </p:nvSpPr>
        <p:spPr>
          <a:xfrm>
            <a:off x="398832" y="232597"/>
            <a:ext cx="1868910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Cognition spatiale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DBC19E-1962-6B4C-BBE6-A205AA28B9B8}"/>
              </a:ext>
            </a:extLst>
          </p:cNvPr>
          <p:cNvSpPr txBox="1"/>
          <p:nvPr/>
        </p:nvSpPr>
        <p:spPr>
          <a:xfrm>
            <a:off x="2739498" y="114163"/>
            <a:ext cx="2758447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Apprentissage de séquence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8A177B-CC4C-D641-8263-98120DCE2ED3}"/>
              </a:ext>
            </a:extLst>
          </p:cNvPr>
          <p:cNvSpPr txBox="1"/>
          <p:nvPr/>
        </p:nvSpPr>
        <p:spPr>
          <a:xfrm>
            <a:off x="5394307" y="748362"/>
            <a:ext cx="1025987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Contexte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4CDECAC-D0D7-1442-AC80-7003EC0899BE}"/>
              </a:ext>
            </a:extLst>
          </p:cNvPr>
          <p:cNvCxnSpPr>
            <a:stCxn id="8" idx="0"/>
            <a:endCxn id="25" idx="3"/>
          </p:cNvCxnSpPr>
          <p:nvPr/>
        </p:nvCxnSpPr>
        <p:spPr>
          <a:xfrm flipH="1" flipV="1">
            <a:off x="2267742" y="417263"/>
            <a:ext cx="1498515" cy="8305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DE0C70B-93F2-DA49-BBF7-0AB251A40672}"/>
              </a:ext>
            </a:extLst>
          </p:cNvPr>
          <p:cNvCxnSpPr>
            <a:stCxn id="8" idx="0"/>
            <a:endCxn id="26" idx="2"/>
          </p:cNvCxnSpPr>
          <p:nvPr/>
        </p:nvCxnSpPr>
        <p:spPr>
          <a:xfrm flipV="1">
            <a:off x="3766257" y="483495"/>
            <a:ext cx="352465" cy="7642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FA043EA-0185-F74B-936A-2B35EFDDD510}"/>
              </a:ext>
            </a:extLst>
          </p:cNvPr>
          <p:cNvCxnSpPr>
            <a:stCxn id="8" idx="0"/>
            <a:endCxn id="28" idx="1"/>
          </p:cNvCxnSpPr>
          <p:nvPr/>
        </p:nvCxnSpPr>
        <p:spPr>
          <a:xfrm flipV="1">
            <a:off x="3766257" y="933028"/>
            <a:ext cx="1628050" cy="3147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42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5" grpId="0" animBg="1"/>
      <p:bldP spid="26" grpId="0" animBg="1"/>
      <p:bldP spid="2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AB3C96-E7F0-8649-9C17-2AD0CCD6D1EF}"/>
              </a:ext>
            </a:extLst>
          </p:cNvPr>
          <p:cNvSpPr txBox="1"/>
          <p:nvPr/>
        </p:nvSpPr>
        <p:spPr>
          <a:xfrm>
            <a:off x="369235" y="2331521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2A45780-62A3-9041-A70D-40A6ECDA38DA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39499" y="2516187"/>
            <a:ext cx="46570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8D252B9-91D6-0545-8D07-30A260B9CAF2}"/>
              </a:ext>
            </a:extLst>
          </p:cNvPr>
          <p:cNvSpPr txBox="1"/>
          <p:nvPr/>
        </p:nvSpPr>
        <p:spPr>
          <a:xfrm>
            <a:off x="7633635" y="2331521"/>
            <a:ext cx="1787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Cortex préfrontal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B0786B-7489-C744-9095-8803889877AE}"/>
              </a:ext>
            </a:extLst>
          </p:cNvPr>
          <p:cNvSpPr txBox="1"/>
          <p:nvPr/>
        </p:nvSpPr>
        <p:spPr>
          <a:xfrm>
            <a:off x="3078568" y="1247788"/>
            <a:ext cx="137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Hippocampe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6586B8-D40D-8A47-886F-D846FC8849A3}"/>
              </a:ext>
            </a:extLst>
          </p:cNvPr>
          <p:cNvSpPr txBox="1"/>
          <p:nvPr/>
        </p:nvSpPr>
        <p:spPr>
          <a:xfrm>
            <a:off x="5745367" y="1247788"/>
            <a:ext cx="1106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Amygdale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FEB119-66B1-1E49-8155-34EBAE5C51CB}"/>
              </a:ext>
            </a:extLst>
          </p:cNvPr>
          <p:cNvCxnSpPr>
            <a:endCxn id="8" idx="2"/>
          </p:cNvCxnSpPr>
          <p:nvPr/>
        </p:nvCxnSpPr>
        <p:spPr>
          <a:xfrm flipV="1">
            <a:off x="3766256" y="1617120"/>
            <a:ext cx="1" cy="899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530255-665F-2A49-9F88-41F18412A513}"/>
              </a:ext>
            </a:extLst>
          </p:cNvPr>
          <p:cNvCxnSpPr/>
          <p:nvPr/>
        </p:nvCxnSpPr>
        <p:spPr>
          <a:xfrm flipV="1">
            <a:off x="6292113" y="1617120"/>
            <a:ext cx="1" cy="899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4D09B72-6F10-8F47-890B-BDC5172DCFF3}"/>
              </a:ext>
            </a:extLst>
          </p:cNvPr>
          <p:cNvCxnSpPr>
            <a:cxnSpLocks/>
          </p:cNvCxnSpPr>
          <p:nvPr/>
        </p:nvCxnSpPr>
        <p:spPr>
          <a:xfrm>
            <a:off x="2739498" y="3244320"/>
            <a:ext cx="46570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E1AD9F-788C-1B4E-99BC-E76FA2F6E0CC}"/>
              </a:ext>
            </a:extLst>
          </p:cNvPr>
          <p:cNvCxnSpPr>
            <a:stCxn id="4" idx="2"/>
          </p:cNvCxnSpPr>
          <p:nvPr/>
        </p:nvCxnSpPr>
        <p:spPr>
          <a:xfrm>
            <a:off x="1554367" y="2700853"/>
            <a:ext cx="1185132" cy="528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99A1DAE-BBCC-D544-9BB9-CCB21633F134}"/>
              </a:ext>
            </a:extLst>
          </p:cNvPr>
          <p:cNvSpPr txBox="1"/>
          <p:nvPr/>
        </p:nvSpPr>
        <p:spPr>
          <a:xfrm>
            <a:off x="7633635" y="3059654"/>
            <a:ext cx="190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</a:t>
            </a:r>
            <a:r>
              <a:rPr lang="fr-FR" dirty="0" err="1"/>
              <a:t>accumbens</a:t>
            </a:r>
            <a:endParaRPr lang="fr-F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E41843-194A-B542-9F3C-3985EC21B35C}"/>
              </a:ext>
            </a:extLst>
          </p:cNvPr>
          <p:cNvSpPr txBox="1"/>
          <p:nvPr/>
        </p:nvSpPr>
        <p:spPr>
          <a:xfrm>
            <a:off x="369235" y="4837654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6815E2D-5515-A441-B8D9-5D134D9D3B1C}"/>
              </a:ext>
            </a:extLst>
          </p:cNvPr>
          <p:cNvCxnSpPr>
            <a:stCxn id="20" idx="3"/>
          </p:cNvCxnSpPr>
          <p:nvPr/>
        </p:nvCxnSpPr>
        <p:spPr>
          <a:xfrm flipV="1">
            <a:off x="2051170" y="4278855"/>
            <a:ext cx="5209931" cy="743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8D241FD-5427-8C43-911B-608C223C6FC2}"/>
              </a:ext>
            </a:extLst>
          </p:cNvPr>
          <p:cNvSpPr txBox="1"/>
          <p:nvPr/>
        </p:nvSpPr>
        <p:spPr>
          <a:xfrm>
            <a:off x="7576439" y="4094189"/>
            <a:ext cx="1405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caudé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5A56A69-18E1-C643-9491-F740FD63D917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2051170" y="5022320"/>
            <a:ext cx="5074464" cy="1034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4D193B-7277-BE42-ADF6-97AF97BAF11D}"/>
              </a:ext>
            </a:extLst>
          </p:cNvPr>
          <p:cNvSpPr txBox="1"/>
          <p:nvPr/>
        </p:nvSpPr>
        <p:spPr>
          <a:xfrm>
            <a:off x="7576439" y="5856857"/>
            <a:ext cx="103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Putamen</a:t>
            </a:r>
            <a:endParaRPr lang="fr-FR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642A-557A-8345-8CB1-62E773EDC4C9}"/>
              </a:ext>
            </a:extLst>
          </p:cNvPr>
          <p:cNvSpPr txBox="1"/>
          <p:nvPr/>
        </p:nvSpPr>
        <p:spPr>
          <a:xfrm>
            <a:off x="6852017" y="4478852"/>
            <a:ext cx="233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(maladie de Parkinson)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8A177B-CC4C-D641-8263-98120DCE2ED3}"/>
              </a:ext>
            </a:extLst>
          </p:cNvPr>
          <p:cNvSpPr txBox="1"/>
          <p:nvPr/>
        </p:nvSpPr>
        <p:spPr>
          <a:xfrm>
            <a:off x="5758954" y="338206"/>
            <a:ext cx="1066318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Emotions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FA043EA-0185-F74B-936A-2B35EFDDD510}"/>
              </a:ext>
            </a:extLst>
          </p:cNvPr>
          <p:cNvCxnSpPr>
            <a:cxnSpLocks/>
            <a:stCxn id="9" idx="0"/>
            <a:endCxn id="28" idx="2"/>
          </p:cNvCxnSpPr>
          <p:nvPr/>
        </p:nvCxnSpPr>
        <p:spPr>
          <a:xfrm flipH="1" flipV="1">
            <a:off x="6292113" y="707538"/>
            <a:ext cx="6579" cy="5402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251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AB3C96-E7F0-8649-9C17-2AD0CCD6D1EF}"/>
              </a:ext>
            </a:extLst>
          </p:cNvPr>
          <p:cNvSpPr txBox="1"/>
          <p:nvPr/>
        </p:nvSpPr>
        <p:spPr>
          <a:xfrm>
            <a:off x="369235" y="2331521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2A45780-62A3-9041-A70D-40A6ECDA38DA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39499" y="2516187"/>
            <a:ext cx="46570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8D252B9-91D6-0545-8D07-30A260B9CAF2}"/>
              </a:ext>
            </a:extLst>
          </p:cNvPr>
          <p:cNvSpPr txBox="1"/>
          <p:nvPr/>
        </p:nvSpPr>
        <p:spPr>
          <a:xfrm>
            <a:off x="7633635" y="2331521"/>
            <a:ext cx="1787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Cortex préfrontal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B0786B-7489-C744-9095-8803889877AE}"/>
              </a:ext>
            </a:extLst>
          </p:cNvPr>
          <p:cNvSpPr txBox="1"/>
          <p:nvPr/>
        </p:nvSpPr>
        <p:spPr>
          <a:xfrm>
            <a:off x="3078568" y="1247788"/>
            <a:ext cx="137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Hippocampe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6586B8-D40D-8A47-886F-D846FC8849A3}"/>
              </a:ext>
            </a:extLst>
          </p:cNvPr>
          <p:cNvSpPr txBox="1"/>
          <p:nvPr/>
        </p:nvSpPr>
        <p:spPr>
          <a:xfrm>
            <a:off x="5745367" y="1247788"/>
            <a:ext cx="1106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Amygdale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FEB119-66B1-1E49-8155-34EBAE5C51CB}"/>
              </a:ext>
            </a:extLst>
          </p:cNvPr>
          <p:cNvCxnSpPr>
            <a:endCxn id="8" idx="2"/>
          </p:cNvCxnSpPr>
          <p:nvPr/>
        </p:nvCxnSpPr>
        <p:spPr>
          <a:xfrm flipV="1">
            <a:off x="3766256" y="1617120"/>
            <a:ext cx="1" cy="899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530255-665F-2A49-9F88-41F18412A513}"/>
              </a:ext>
            </a:extLst>
          </p:cNvPr>
          <p:cNvCxnSpPr/>
          <p:nvPr/>
        </p:nvCxnSpPr>
        <p:spPr>
          <a:xfrm flipV="1">
            <a:off x="6292113" y="1617120"/>
            <a:ext cx="1" cy="899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4D09B72-6F10-8F47-890B-BDC5172DCFF3}"/>
              </a:ext>
            </a:extLst>
          </p:cNvPr>
          <p:cNvCxnSpPr>
            <a:cxnSpLocks/>
          </p:cNvCxnSpPr>
          <p:nvPr/>
        </p:nvCxnSpPr>
        <p:spPr>
          <a:xfrm>
            <a:off x="2739498" y="3244320"/>
            <a:ext cx="46570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E1AD9F-788C-1B4E-99BC-E76FA2F6E0CC}"/>
              </a:ext>
            </a:extLst>
          </p:cNvPr>
          <p:cNvCxnSpPr>
            <a:stCxn id="4" idx="2"/>
          </p:cNvCxnSpPr>
          <p:nvPr/>
        </p:nvCxnSpPr>
        <p:spPr>
          <a:xfrm>
            <a:off x="1554367" y="2700853"/>
            <a:ext cx="1185132" cy="528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99A1DAE-BBCC-D544-9BB9-CCB21633F134}"/>
              </a:ext>
            </a:extLst>
          </p:cNvPr>
          <p:cNvSpPr txBox="1"/>
          <p:nvPr/>
        </p:nvSpPr>
        <p:spPr>
          <a:xfrm>
            <a:off x="7633635" y="3059654"/>
            <a:ext cx="190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</a:t>
            </a:r>
            <a:r>
              <a:rPr lang="fr-FR" dirty="0" err="1"/>
              <a:t>accumbens</a:t>
            </a:r>
            <a:endParaRPr lang="fr-F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E41843-194A-B542-9F3C-3985EC21B35C}"/>
              </a:ext>
            </a:extLst>
          </p:cNvPr>
          <p:cNvSpPr txBox="1"/>
          <p:nvPr/>
        </p:nvSpPr>
        <p:spPr>
          <a:xfrm>
            <a:off x="369235" y="4837654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6815E2D-5515-A441-B8D9-5D134D9D3B1C}"/>
              </a:ext>
            </a:extLst>
          </p:cNvPr>
          <p:cNvCxnSpPr>
            <a:stCxn id="20" idx="3"/>
          </p:cNvCxnSpPr>
          <p:nvPr/>
        </p:nvCxnSpPr>
        <p:spPr>
          <a:xfrm flipV="1">
            <a:off x="2051170" y="4278855"/>
            <a:ext cx="5209931" cy="743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8D241FD-5427-8C43-911B-608C223C6FC2}"/>
              </a:ext>
            </a:extLst>
          </p:cNvPr>
          <p:cNvSpPr txBox="1"/>
          <p:nvPr/>
        </p:nvSpPr>
        <p:spPr>
          <a:xfrm>
            <a:off x="7576439" y="4094189"/>
            <a:ext cx="1405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caudé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5A56A69-18E1-C643-9491-F740FD63D917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2051170" y="5022320"/>
            <a:ext cx="5074464" cy="1034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4D193B-7277-BE42-ADF6-97AF97BAF11D}"/>
              </a:ext>
            </a:extLst>
          </p:cNvPr>
          <p:cNvSpPr txBox="1"/>
          <p:nvPr/>
        </p:nvSpPr>
        <p:spPr>
          <a:xfrm>
            <a:off x="7576439" y="5856857"/>
            <a:ext cx="103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Putamen</a:t>
            </a:r>
            <a:endParaRPr lang="fr-FR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642A-557A-8345-8CB1-62E773EDC4C9}"/>
              </a:ext>
            </a:extLst>
          </p:cNvPr>
          <p:cNvSpPr txBox="1"/>
          <p:nvPr/>
        </p:nvSpPr>
        <p:spPr>
          <a:xfrm>
            <a:off x="6852017" y="4478852"/>
            <a:ext cx="233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(maladie de Parkinson)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8A177B-CC4C-D641-8263-98120DCE2ED3}"/>
              </a:ext>
            </a:extLst>
          </p:cNvPr>
          <p:cNvSpPr txBox="1"/>
          <p:nvPr/>
        </p:nvSpPr>
        <p:spPr>
          <a:xfrm>
            <a:off x="9186182" y="1063122"/>
            <a:ext cx="1464632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fr-FR" dirty="0" err="1"/>
              <a:t>Plannification</a:t>
            </a:r>
            <a:endParaRPr lang="fr-FR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FA043EA-0185-F74B-936A-2B35EFDDD510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7863854" y="1489409"/>
            <a:ext cx="663392" cy="8421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B6A40DB-7D90-1F42-8A74-829736DDEECF}"/>
              </a:ext>
            </a:extLst>
          </p:cNvPr>
          <p:cNvSpPr txBox="1"/>
          <p:nvPr/>
        </p:nvSpPr>
        <p:spPr>
          <a:xfrm>
            <a:off x="6984446" y="1104745"/>
            <a:ext cx="1758815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Prise de décision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869503E-1E6D-DB47-9B48-4901B062C8FD}"/>
              </a:ext>
            </a:extLst>
          </p:cNvPr>
          <p:cNvCxnSpPr>
            <a:cxnSpLocks/>
            <a:stCxn id="7" idx="0"/>
            <a:endCxn id="28" idx="2"/>
          </p:cNvCxnSpPr>
          <p:nvPr/>
        </p:nvCxnSpPr>
        <p:spPr>
          <a:xfrm flipV="1">
            <a:off x="8527246" y="1432454"/>
            <a:ext cx="1391252" cy="8990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974FA4C-8579-874E-A65B-BE84E04C7F93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8527246" y="2160587"/>
            <a:ext cx="1759754" cy="1709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6E110B6-E99A-3B43-A14C-DFD5515D3887}"/>
              </a:ext>
            </a:extLst>
          </p:cNvPr>
          <p:cNvSpPr txBox="1"/>
          <p:nvPr/>
        </p:nvSpPr>
        <p:spPr>
          <a:xfrm>
            <a:off x="10389865" y="1840560"/>
            <a:ext cx="1046056" cy="646331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Contrôle </a:t>
            </a:r>
          </a:p>
          <a:p>
            <a:pPr algn="ctr"/>
            <a:r>
              <a:rPr lang="fr-FR" dirty="0"/>
              <a:t>cognitif</a:t>
            </a:r>
          </a:p>
        </p:txBody>
      </p:sp>
    </p:spTree>
    <p:extLst>
      <p:ext uri="{BB962C8B-B14F-4D97-AF65-F5344CB8AC3E}">
        <p14:creationId xmlns:p14="http://schemas.microsoft.com/office/powerpoint/2010/main" val="49410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1" grpId="0" animBg="1"/>
      <p:bldP spid="3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-basal-ganglia.jpg">
            <a:extLst>
              <a:ext uri="{FF2B5EF4-FFF2-40B4-BE49-F238E27FC236}">
                <a16:creationId xmlns:a16="http://schemas.microsoft.com/office/drawing/2014/main" id="{90A4FC02-8AF0-D945-AC68-2F20F3A6CC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845" y="519842"/>
            <a:ext cx="5861427" cy="54659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140FF1-CFFC-F843-BD25-34645545CF7B}"/>
              </a:ext>
            </a:extLst>
          </p:cNvPr>
          <p:cNvSpPr/>
          <p:nvPr/>
        </p:nvSpPr>
        <p:spPr>
          <a:xfrm>
            <a:off x="7398327" y="1009402"/>
            <a:ext cx="1828800" cy="9262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1B82C2-1CF9-7444-AE65-42BCD8C9ECB4}"/>
              </a:ext>
            </a:extLst>
          </p:cNvPr>
          <p:cNvSpPr txBox="1"/>
          <p:nvPr/>
        </p:nvSpPr>
        <p:spPr>
          <a:xfrm>
            <a:off x="7849844" y="1287874"/>
            <a:ext cx="9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CORTEX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55901B-879B-4A41-8375-6A99A4E67B35}"/>
              </a:ext>
            </a:extLst>
          </p:cNvPr>
          <p:cNvSpPr txBox="1"/>
          <p:nvPr/>
        </p:nvSpPr>
        <p:spPr>
          <a:xfrm>
            <a:off x="7734876" y="3080042"/>
            <a:ext cx="1155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STRIATUM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727BF0-2DC1-4942-86F2-C939776FA1B6}"/>
              </a:ext>
            </a:extLst>
          </p:cNvPr>
          <p:cNvSpPr/>
          <p:nvPr/>
        </p:nvSpPr>
        <p:spPr>
          <a:xfrm>
            <a:off x="7398327" y="2801570"/>
            <a:ext cx="1828800" cy="9262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A6665F-EC50-E647-B3DB-3931AD656C5A}"/>
              </a:ext>
            </a:extLst>
          </p:cNvPr>
          <p:cNvSpPr txBox="1"/>
          <p:nvPr/>
        </p:nvSpPr>
        <p:spPr>
          <a:xfrm>
            <a:off x="7732761" y="4748117"/>
            <a:ext cx="1159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PALLIDUM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E24AB4-F1AA-5546-BB12-CFD541FD8CD2}"/>
              </a:ext>
            </a:extLst>
          </p:cNvPr>
          <p:cNvSpPr/>
          <p:nvPr/>
        </p:nvSpPr>
        <p:spPr>
          <a:xfrm>
            <a:off x="7398327" y="4469645"/>
            <a:ext cx="1828800" cy="9262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F429698-5E8D-6F44-A1F4-4DB7BE71DD03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8312727" y="1935678"/>
            <a:ext cx="0" cy="8658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AA7E12E-7BCB-4640-A726-DE4B6C6691FA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8312727" y="3727846"/>
            <a:ext cx="0" cy="7417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8356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 animBg="1"/>
      <p:bldP spid="9" grpId="0"/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-basal-ganglia.jpg">
            <a:extLst>
              <a:ext uri="{FF2B5EF4-FFF2-40B4-BE49-F238E27FC236}">
                <a16:creationId xmlns:a16="http://schemas.microsoft.com/office/drawing/2014/main" id="{90A4FC02-8AF0-D945-AC68-2F20F3A6CC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845" y="519842"/>
            <a:ext cx="5861427" cy="54659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140FF1-CFFC-F843-BD25-34645545CF7B}"/>
              </a:ext>
            </a:extLst>
          </p:cNvPr>
          <p:cNvSpPr/>
          <p:nvPr/>
        </p:nvSpPr>
        <p:spPr>
          <a:xfrm>
            <a:off x="7398327" y="1009402"/>
            <a:ext cx="1828800" cy="9262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1B82C2-1CF9-7444-AE65-42BCD8C9ECB4}"/>
              </a:ext>
            </a:extLst>
          </p:cNvPr>
          <p:cNvSpPr txBox="1"/>
          <p:nvPr/>
        </p:nvSpPr>
        <p:spPr>
          <a:xfrm>
            <a:off x="7849844" y="1287874"/>
            <a:ext cx="9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CORTEX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55901B-879B-4A41-8375-6A99A4E67B35}"/>
              </a:ext>
            </a:extLst>
          </p:cNvPr>
          <p:cNvSpPr txBox="1"/>
          <p:nvPr/>
        </p:nvSpPr>
        <p:spPr>
          <a:xfrm>
            <a:off x="7734876" y="3080042"/>
            <a:ext cx="1155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STRIATUM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727BF0-2DC1-4942-86F2-C939776FA1B6}"/>
              </a:ext>
            </a:extLst>
          </p:cNvPr>
          <p:cNvSpPr/>
          <p:nvPr/>
        </p:nvSpPr>
        <p:spPr>
          <a:xfrm>
            <a:off x="7398327" y="2801570"/>
            <a:ext cx="1828800" cy="9262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A6665F-EC50-E647-B3DB-3931AD656C5A}"/>
              </a:ext>
            </a:extLst>
          </p:cNvPr>
          <p:cNvSpPr txBox="1"/>
          <p:nvPr/>
        </p:nvSpPr>
        <p:spPr>
          <a:xfrm>
            <a:off x="7732761" y="4748117"/>
            <a:ext cx="1159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PALLIDUM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E24AB4-F1AA-5546-BB12-CFD541FD8CD2}"/>
              </a:ext>
            </a:extLst>
          </p:cNvPr>
          <p:cNvSpPr/>
          <p:nvPr/>
        </p:nvSpPr>
        <p:spPr>
          <a:xfrm>
            <a:off x="7398327" y="4469645"/>
            <a:ext cx="1828800" cy="9262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B66FE0-DB9F-124A-842B-03F3CFA49B7B}"/>
              </a:ext>
            </a:extLst>
          </p:cNvPr>
          <p:cNvSpPr txBox="1"/>
          <p:nvPr/>
        </p:nvSpPr>
        <p:spPr>
          <a:xfrm>
            <a:off x="10343354" y="4748117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THALAMUS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5EDBD2-96B6-FF4B-8E69-DEC32789858A}"/>
              </a:ext>
            </a:extLst>
          </p:cNvPr>
          <p:cNvSpPr/>
          <p:nvPr/>
        </p:nvSpPr>
        <p:spPr>
          <a:xfrm>
            <a:off x="10008920" y="4469645"/>
            <a:ext cx="1828800" cy="9262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F429698-5E8D-6F44-A1F4-4DB7BE71DD03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8312727" y="1935678"/>
            <a:ext cx="0" cy="8658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AA7E12E-7BCB-4640-A726-DE4B6C6691FA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8312727" y="3727846"/>
            <a:ext cx="0" cy="7417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91EF798-A2DE-C747-9B3A-6D2BCF5C355F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9227127" y="4918928"/>
            <a:ext cx="781793" cy="138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2D19DDC-5147-4941-99D9-577B4664A764}"/>
              </a:ext>
            </a:extLst>
          </p:cNvPr>
          <p:cNvCxnSpPr>
            <a:cxnSpLocks/>
          </p:cNvCxnSpPr>
          <p:nvPr/>
        </p:nvCxnSpPr>
        <p:spPr>
          <a:xfrm flipV="1">
            <a:off x="10923320" y="1287874"/>
            <a:ext cx="0" cy="3181771"/>
          </a:xfrm>
          <a:prstGeom prst="straightConnector1">
            <a:avLst/>
          </a:prstGeom>
          <a:ln w="381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96B4C14-DE4B-4B46-A952-19EE79B52B13}"/>
              </a:ext>
            </a:extLst>
          </p:cNvPr>
          <p:cNvCxnSpPr>
            <a:cxnSpLocks/>
          </p:cNvCxnSpPr>
          <p:nvPr/>
        </p:nvCxnSpPr>
        <p:spPr>
          <a:xfrm flipH="1">
            <a:off x="9217762" y="1287874"/>
            <a:ext cx="170555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5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9A2413-C32E-844E-87AE-70AA076CB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739509" y="2467580"/>
            <a:ext cx="4421469" cy="33161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1B8D31-1CB9-F54C-8590-C744AF25A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138100" y="2427994"/>
            <a:ext cx="4527031" cy="33952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F290A4-0019-5F4B-A54E-FD60A280E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176" y="386080"/>
            <a:ext cx="3834130" cy="35138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8D1DB6-2611-5741-B120-1935711322E3}"/>
              </a:ext>
            </a:extLst>
          </p:cNvPr>
          <p:cNvSpPr txBox="1"/>
          <p:nvPr/>
        </p:nvSpPr>
        <p:spPr>
          <a:xfrm>
            <a:off x="8619744" y="201414"/>
            <a:ext cx="3128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« centre de plaisir du cerveau »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BFF360-5686-2C42-BAA0-352F33A3C73F}"/>
              </a:ext>
            </a:extLst>
          </p:cNvPr>
          <p:cNvSpPr txBox="1"/>
          <p:nvPr/>
        </p:nvSpPr>
        <p:spPr>
          <a:xfrm>
            <a:off x="10351008" y="688823"/>
            <a:ext cx="115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Dopamine</a:t>
            </a:r>
          </a:p>
        </p:txBody>
      </p:sp>
    </p:spTree>
    <p:extLst>
      <p:ext uri="{BB962C8B-B14F-4D97-AF65-F5344CB8AC3E}">
        <p14:creationId xmlns:p14="http://schemas.microsoft.com/office/powerpoint/2010/main" val="202615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CEFBB0F-7F5D-8947-934F-0D57E38990B0}"/>
              </a:ext>
            </a:extLst>
          </p:cNvPr>
          <p:cNvSpPr/>
          <p:nvPr/>
        </p:nvSpPr>
        <p:spPr>
          <a:xfrm>
            <a:off x="4206164" y="3418114"/>
            <a:ext cx="1971304" cy="92627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067D4F-49E4-4D47-9158-9E8BE10FACC1}"/>
              </a:ext>
            </a:extLst>
          </p:cNvPr>
          <p:cNvSpPr/>
          <p:nvPr/>
        </p:nvSpPr>
        <p:spPr>
          <a:xfrm>
            <a:off x="8146674" y="878774"/>
            <a:ext cx="1971304" cy="92627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BC521BC-635A-6746-B28A-DB6868AB72AC}"/>
              </a:ext>
            </a:extLst>
          </p:cNvPr>
          <p:cNvSpPr/>
          <p:nvPr/>
        </p:nvSpPr>
        <p:spPr>
          <a:xfrm>
            <a:off x="6167894" y="878774"/>
            <a:ext cx="1971304" cy="92627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E33BE4-7027-DB41-9B64-55E82934F69A}"/>
              </a:ext>
            </a:extLst>
          </p:cNvPr>
          <p:cNvSpPr/>
          <p:nvPr/>
        </p:nvSpPr>
        <p:spPr>
          <a:xfrm>
            <a:off x="4215740" y="878774"/>
            <a:ext cx="1971304" cy="92627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1DB7C1-D5E7-A84D-9363-06D5FE7E5BFB}"/>
              </a:ext>
            </a:extLst>
          </p:cNvPr>
          <p:cNvSpPr/>
          <p:nvPr/>
        </p:nvSpPr>
        <p:spPr>
          <a:xfrm>
            <a:off x="2244436" y="878774"/>
            <a:ext cx="1971304" cy="92627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FF91F6-5F47-8240-BF28-4DB27AAB6DE4}"/>
              </a:ext>
            </a:extLst>
          </p:cNvPr>
          <p:cNvSpPr/>
          <p:nvPr/>
        </p:nvSpPr>
        <p:spPr>
          <a:xfrm>
            <a:off x="2244437" y="878774"/>
            <a:ext cx="7879914" cy="9262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20F88-0261-D84B-9FF8-C75C62754662}"/>
              </a:ext>
            </a:extLst>
          </p:cNvPr>
          <p:cNvSpPr txBox="1"/>
          <p:nvPr/>
        </p:nvSpPr>
        <p:spPr>
          <a:xfrm>
            <a:off x="2657921" y="1157246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Sensoriel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3A9BA3-150F-E942-BE3B-0CB07A37D9F4}"/>
              </a:ext>
            </a:extLst>
          </p:cNvPr>
          <p:cNvSpPr txBox="1"/>
          <p:nvPr/>
        </p:nvSpPr>
        <p:spPr>
          <a:xfrm>
            <a:off x="4725901" y="1157246"/>
            <a:ext cx="895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Moteur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8BEFB3-A23B-DA43-8599-A8A092887066}"/>
              </a:ext>
            </a:extLst>
          </p:cNvPr>
          <p:cNvSpPr txBox="1"/>
          <p:nvPr/>
        </p:nvSpPr>
        <p:spPr>
          <a:xfrm>
            <a:off x="8456500" y="1157246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« limbique »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0FF69F-C469-9F49-B62A-394A0258FB28}"/>
              </a:ext>
            </a:extLst>
          </p:cNvPr>
          <p:cNvSpPr txBox="1"/>
          <p:nvPr/>
        </p:nvSpPr>
        <p:spPr>
          <a:xfrm>
            <a:off x="6384525" y="1157246"/>
            <a:ext cx="1421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« Associatif »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E22687-77F4-784E-956A-4CFCC03229A6}"/>
              </a:ext>
            </a:extLst>
          </p:cNvPr>
          <p:cNvSpPr txBox="1"/>
          <p:nvPr/>
        </p:nvSpPr>
        <p:spPr>
          <a:xfrm>
            <a:off x="985668" y="1240373"/>
            <a:ext cx="9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CORTEX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64B68F-6E0E-3342-A027-E4357A612817}"/>
              </a:ext>
            </a:extLst>
          </p:cNvPr>
          <p:cNvSpPr/>
          <p:nvPr/>
        </p:nvSpPr>
        <p:spPr>
          <a:xfrm>
            <a:off x="8146673" y="3418114"/>
            <a:ext cx="1971304" cy="92627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54A61C1-4B4A-9648-87FD-B7A5A2E8B46B}"/>
              </a:ext>
            </a:extLst>
          </p:cNvPr>
          <p:cNvSpPr/>
          <p:nvPr/>
        </p:nvSpPr>
        <p:spPr>
          <a:xfrm>
            <a:off x="6167893" y="3418114"/>
            <a:ext cx="1971304" cy="92627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E81EF2-1A9A-224D-9741-7BA3BB735755}"/>
              </a:ext>
            </a:extLst>
          </p:cNvPr>
          <p:cNvSpPr/>
          <p:nvPr/>
        </p:nvSpPr>
        <p:spPr>
          <a:xfrm>
            <a:off x="2244435" y="3418114"/>
            <a:ext cx="1971304" cy="92627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22BE5F4-34AA-0345-9689-B4DE27F3A5FB}"/>
              </a:ext>
            </a:extLst>
          </p:cNvPr>
          <p:cNvSpPr/>
          <p:nvPr/>
        </p:nvSpPr>
        <p:spPr>
          <a:xfrm>
            <a:off x="2244436" y="3418114"/>
            <a:ext cx="7879914" cy="9262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F6E3E-CD0B-1A49-91C3-9C3F76727355}"/>
              </a:ext>
            </a:extLst>
          </p:cNvPr>
          <p:cNvSpPr txBox="1"/>
          <p:nvPr/>
        </p:nvSpPr>
        <p:spPr>
          <a:xfrm>
            <a:off x="2657920" y="3696586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Sensoriel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9C3853-06C9-4245-BC83-5A70FDB16219}"/>
              </a:ext>
            </a:extLst>
          </p:cNvPr>
          <p:cNvSpPr txBox="1"/>
          <p:nvPr/>
        </p:nvSpPr>
        <p:spPr>
          <a:xfrm>
            <a:off x="4725900" y="3696586"/>
            <a:ext cx="895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Moteur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ED1FCA-888A-0F4D-BB58-B89D6F67BABA}"/>
              </a:ext>
            </a:extLst>
          </p:cNvPr>
          <p:cNvSpPr txBox="1"/>
          <p:nvPr/>
        </p:nvSpPr>
        <p:spPr>
          <a:xfrm>
            <a:off x="8456499" y="3696586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« limbique »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055D05-F977-2746-83B4-AE5A161157E9}"/>
              </a:ext>
            </a:extLst>
          </p:cNvPr>
          <p:cNvSpPr txBox="1"/>
          <p:nvPr/>
        </p:nvSpPr>
        <p:spPr>
          <a:xfrm>
            <a:off x="6384524" y="3696586"/>
            <a:ext cx="1421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« Associatif »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ECE2D9-9B22-6749-A3F4-5A3ABCC8475B}"/>
              </a:ext>
            </a:extLst>
          </p:cNvPr>
          <p:cNvSpPr txBox="1"/>
          <p:nvPr/>
        </p:nvSpPr>
        <p:spPr>
          <a:xfrm>
            <a:off x="778908" y="3696586"/>
            <a:ext cx="1155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STRIATUM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60D70D2-1580-7842-94BF-6A3A9690625F}"/>
              </a:ext>
            </a:extLst>
          </p:cNvPr>
          <p:cNvCxnSpPr>
            <a:cxnSpLocks/>
          </p:cNvCxnSpPr>
          <p:nvPr/>
        </p:nvCxnSpPr>
        <p:spPr>
          <a:xfrm>
            <a:off x="2657920" y="1805050"/>
            <a:ext cx="0" cy="1613064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3FE08E3-5A13-6940-A1FF-2FF68FA3F996}"/>
              </a:ext>
            </a:extLst>
          </p:cNvPr>
          <p:cNvCxnSpPr>
            <a:cxnSpLocks/>
          </p:cNvCxnSpPr>
          <p:nvPr/>
        </p:nvCxnSpPr>
        <p:spPr>
          <a:xfrm flipV="1">
            <a:off x="3867224" y="1805050"/>
            <a:ext cx="0" cy="1613064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2212057-C301-8340-A86F-48EF3B559536}"/>
              </a:ext>
            </a:extLst>
          </p:cNvPr>
          <p:cNvCxnSpPr>
            <a:cxnSpLocks/>
          </p:cNvCxnSpPr>
          <p:nvPr/>
        </p:nvCxnSpPr>
        <p:spPr>
          <a:xfrm>
            <a:off x="4603494" y="1805050"/>
            <a:ext cx="0" cy="161306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9728407-695D-534C-9A2E-C66E2C1B2A91}"/>
              </a:ext>
            </a:extLst>
          </p:cNvPr>
          <p:cNvCxnSpPr>
            <a:cxnSpLocks/>
          </p:cNvCxnSpPr>
          <p:nvPr/>
        </p:nvCxnSpPr>
        <p:spPr>
          <a:xfrm flipV="1">
            <a:off x="5812798" y="1805050"/>
            <a:ext cx="0" cy="161306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48778D7-24C2-A645-8F6C-606C04134386}"/>
              </a:ext>
            </a:extLst>
          </p:cNvPr>
          <p:cNvCxnSpPr>
            <a:cxnSpLocks/>
          </p:cNvCxnSpPr>
          <p:nvPr/>
        </p:nvCxnSpPr>
        <p:spPr>
          <a:xfrm>
            <a:off x="6596891" y="1805050"/>
            <a:ext cx="0" cy="1613064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5227D44-7F31-BE42-9F85-3EA5C48EEBAF}"/>
              </a:ext>
            </a:extLst>
          </p:cNvPr>
          <p:cNvCxnSpPr>
            <a:cxnSpLocks/>
          </p:cNvCxnSpPr>
          <p:nvPr/>
        </p:nvCxnSpPr>
        <p:spPr>
          <a:xfrm flipV="1">
            <a:off x="7806195" y="1805050"/>
            <a:ext cx="0" cy="1613064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22FC776-AA10-854A-BB67-518688843153}"/>
              </a:ext>
            </a:extLst>
          </p:cNvPr>
          <p:cNvCxnSpPr>
            <a:cxnSpLocks/>
          </p:cNvCxnSpPr>
          <p:nvPr/>
        </p:nvCxnSpPr>
        <p:spPr>
          <a:xfrm>
            <a:off x="8598847" y="1805050"/>
            <a:ext cx="0" cy="1613064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7B20E6A-DD31-3043-8C05-A3AC99A7CD0F}"/>
              </a:ext>
            </a:extLst>
          </p:cNvPr>
          <p:cNvCxnSpPr>
            <a:cxnSpLocks/>
          </p:cNvCxnSpPr>
          <p:nvPr/>
        </p:nvCxnSpPr>
        <p:spPr>
          <a:xfrm flipV="1">
            <a:off x="9808151" y="1805050"/>
            <a:ext cx="0" cy="1613064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15416FE-2DFD-6E49-B4E6-01A39B8A5C6F}"/>
              </a:ext>
            </a:extLst>
          </p:cNvPr>
          <p:cNvSpPr txBox="1"/>
          <p:nvPr/>
        </p:nvSpPr>
        <p:spPr>
          <a:xfrm>
            <a:off x="8222739" y="4438196"/>
            <a:ext cx="190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 </a:t>
            </a:r>
            <a:r>
              <a:rPr lang="fr-FR" dirty="0" err="1"/>
              <a:t>accumbens</a:t>
            </a:r>
            <a:endParaRPr lang="fr-FR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A11F8E5-141B-DE47-93B5-457E58444280}"/>
              </a:ext>
            </a:extLst>
          </p:cNvPr>
          <p:cNvSpPr txBox="1"/>
          <p:nvPr/>
        </p:nvSpPr>
        <p:spPr>
          <a:xfrm>
            <a:off x="2639533" y="444520"/>
            <a:ext cx="1198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Perception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DB51F44-F2C5-BC44-8278-4CB05F2F5C2C}"/>
              </a:ext>
            </a:extLst>
          </p:cNvPr>
          <p:cNvSpPr txBox="1"/>
          <p:nvPr/>
        </p:nvSpPr>
        <p:spPr>
          <a:xfrm>
            <a:off x="4674292" y="415636"/>
            <a:ext cx="1054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Motricité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2B8A51E-9A75-EC4D-BC9A-A177EB29DB89}"/>
              </a:ext>
            </a:extLst>
          </p:cNvPr>
          <p:cNvSpPr txBox="1"/>
          <p:nvPr/>
        </p:nvSpPr>
        <p:spPr>
          <a:xfrm>
            <a:off x="6609966" y="370206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Cognition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9333D75-0529-9F47-8D0B-4C7890BF21B1}"/>
              </a:ext>
            </a:extLst>
          </p:cNvPr>
          <p:cNvSpPr txBox="1"/>
          <p:nvPr/>
        </p:nvSpPr>
        <p:spPr>
          <a:xfrm>
            <a:off x="8578598" y="370206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Emotions</a:t>
            </a:r>
          </a:p>
        </p:txBody>
      </p:sp>
    </p:spTree>
    <p:extLst>
      <p:ext uri="{BB962C8B-B14F-4D97-AF65-F5344CB8AC3E}">
        <p14:creationId xmlns:p14="http://schemas.microsoft.com/office/powerpoint/2010/main" val="281325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4" grpId="0" animBg="1"/>
      <p:bldP spid="13" grpId="0" animBg="1"/>
      <p:bldP spid="12" grpId="0" animBg="1"/>
      <p:bldP spid="11" grpId="0" animBg="1"/>
      <p:bldP spid="4" grpId="0" animBg="1"/>
      <p:bldP spid="5" grpId="0"/>
      <p:bldP spid="6" grpId="0"/>
      <p:bldP spid="7" grpId="0"/>
      <p:bldP spid="8" grpId="0"/>
      <p:bldP spid="15" grpId="0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2" grpId="0"/>
      <p:bldP spid="23" grpId="0"/>
      <p:bldP spid="25" grpId="0"/>
      <p:bldP spid="37" grpId="0"/>
      <p:bldP spid="38" grpId="0"/>
      <p:bldP spid="39" grpId="0"/>
      <p:bldP spid="40" grpId="0"/>
      <p:bldP spid="4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5C468-D5FE-224A-896D-D607A85B14A6}"/>
              </a:ext>
            </a:extLst>
          </p:cNvPr>
          <p:cNvSpPr txBox="1"/>
          <p:nvPr/>
        </p:nvSpPr>
        <p:spPr>
          <a:xfrm>
            <a:off x="491067" y="372534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TIME OUT!!!!!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A6EEE9-83A1-ED47-B5AC-B5A9CD2BFCC6}"/>
              </a:ext>
            </a:extLst>
          </p:cNvPr>
          <p:cNvSpPr txBox="1"/>
          <p:nvPr/>
        </p:nvSpPr>
        <p:spPr>
          <a:xfrm>
            <a:off x="491067" y="1045811"/>
            <a:ext cx="2010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/>
              <a:t>Concepts à retenir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EF8B45-B2C6-154D-B1E1-6BDF220CCD35}"/>
              </a:ext>
            </a:extLst>
          </p:cNvPr>
          <p:cNvSpPr txBox="1"/>
          <p:nvPr/>
        </p:nvSpPr>
        <p:spPr>
          <a:xfrm>
            <a:off x="795867" y="1655411"/>
            <a:ext cx="2108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Ganglions de la base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E4707E-941B-3F43-8343-943148316DD8}"/>
              </a:ext>
            </a:extLst>
          </p:cNvPr>
          <p:cNvSpPr txBox="1"/>
          <p:nvPr/>
        </p:nvSpPr>
        <p:spPr>
          <a:xfrm>
            <a:off x="495076" y="3752691"/>
            <a:ext cx="616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Comment les ganglions de la base sont-ils connectés au cortex 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B7152F-F341-9C49-ADCA-01021D7CC3C0}"/>
              </a:ext>
            </a:extLst>
          </p:cNvPr>
          <p:cNvSpPr txBox="1"/>
          <p:nvPr/>
        </p:nvSpPr>
        <p:spPr>
          <a:xfrm>
            <a:off x="495076" y="4425968"/>
            <a:ext cx="4119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Quel rôle jouent les ganglions de la base 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139F37F-E245-9C41-A21E-FBC5C3C06259}"/>
              </a:ext>
            </a:extLst>
          </p:cNvPr>
          <p:cNvSpPr txBox="1"/>
          <p:nvPr/>
        </p:nvSpPr>
        <p:spPr>
          <a:xfrm>
            <a:off x="795866" y="2265011"/>
            <a:ext cx="2141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Noyaux gris centraux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A3D0556-99C5-9249-8B40-1D45C7D3F2EC}"/>
              </a:ext>
            </a:extLst>
          </p:cNvPr>
          <p:cNvSpPr txBox="1"/>
          <p:nvPr/>
        </p:nvSpPr>
        <p:spPr>
          <a:xfrm>
            <a:off x="854085" y="2901968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Pallidum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2DC95E5-38A2-E942-AB41-68D6B19A1E77}"/>
              </a:ext>
            </a:extLst>
          </p:cNvPr>
          <p:cNvSpPr txBox="1"/>
          <p:nvPr/>
        </p:nvSpPr>
        <p:spPr>
          <a:xfrm>
            <a:off x="495076" y="5026606"/>
            <a:ext cx="273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Quel rôle joue le striatum ?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9D5210-51F6-4F46-AB6A-CEB00500C341}"/>
              </a:ext>
            </a:extLst>
          </p:cNvPr>
          <p:cNvSpPr txBox="1"/>
          <p:nvPr/>
        </p:nvSpPr>
        <p:spPr>
          <a:xfrm>
            <a:off x="495076" y="5627244"/>
            <a:ext cx="490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Quel cortex sont régulés par le noyau </a:t>
            </a:r>
            <a:r>
              <a:rPr lang="fr-FR" dirty="0" err="1"/>
              <a:t>accumbens</a:t>
            </a:r>
            <a:r>
              <a:rPr lang="fr-F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422466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2" grpId="0"/>
      <p:bldP spid="22" grpId="0"/>
      <p:bldP spid="23" grpId="0"/>
      <p:bldP spid="24" grpId="0"/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43A661-5087-524A-B7D8-A5B153081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234950"/>
            <a:ext cx="6201073" cy="38967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04B740-34AD-8B42-BF74-A9EB4D2C2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3733" y="4252383"/>
            <a:ext cx="5791200" cy="24511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D725DDE-8B82-B74D-ABA2-B6986A5FC696}"/>
              </a:ext>
            </a:extLst>
          </p:cNvPr>
          <p:cNvSpPr/>
          <p:nvPr/>
        </p:nvSpPr>
        <p:spPr>
          <a:xfrm>
            <a:off x="9056077" y="3991708"/>
            <a:ext cx="2898856" cy="4044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D74BA9-55E8-B043-9C5D-950B3F41589E}"/>
              </a:ext>
            </a:extLst>
          </p:cNvPr>
          <p:cNvSpPr txBox="1"/>
          <p:nvPr/>
        </p:nvSpPr>
        <p:spPr>
          <a:xfrm>
            <a:off x="8619744" y="201414"/>
            <a:ext cx="3128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« centre de plaisir du cerveau 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FE4B84-A670-6248-982E-BFF344934903}"/>
              </a:ext>
            </a:extLst>
          </p:cNvPr>
          <p:cNvSpPr txBox="1"/>
          <p:nvPr/>
        </p:nvSpPr>
        <p:spPr>
          <a:xfrm>
            <a:off x="10351008" y="688823"/>
            <a:ext cx="115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Dopamine</a:t>
            </a:r>
          </a:p>
        </p:txBody>
      </p:sp>
    </p:spTree>
    <p:extLst>
      <p:ext uri="{BB962C8B-B14F-4D97-AF65-F5344CB8AC3E}">
        <p14:creationId xmlns:p14="http://schemas.microsoft.com/office/powerpoint/2010/main" val="1125436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798030-EEC1-C448-833E-723CE0610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63" y="307110"/>
            <a:ext cx="2072904" cy="2072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AC5CB9-15EB-3947-A33B-085E756CCF5B}"/>
              </a:ext>
            </a:extLst>
          </p:cNvPr>
          <p:cNvSpPr txBox="1"/>
          <p:nvPr/>
        </p:nvSpPr>
        <p:spPr>
          <a:xfrm>
            <a:off x="558140" y="2380014"/>
            <a:ext cx="1483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James </a:t>
            </a:r>
            <a:r>
              <a:rPr lang="fr-FR" dirty="0" err="1"/>
              <a:t>Olds</a:t>
            </a:r>
            <a:endParaRPr lang="fr-FR" dirty="0"/>
          </a:p>
          <a:p>
            <a:pPr algn="ctr"/>
            <a:r>
              <a:rPr lang="fr-FR" dirty="0"/>
              <a:t>(1922 – 1976)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C18E10-FA49-7645-8BFA-307B5878F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99" y="3210480"/>
            <a:ext cx="1384136" cy="1888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063338-9930-5747-90B6-BE5EC06F86B8}"/>
              </a:ext>
            </a:extLst>
          </p:cNvPr>
          <p:cNvSpPr txBox="1"/>
          <p:nvPr/>
        </p:nvSpPr>
        <p:spPr>
          <a:xfrm>
            <a:off x="650028" y="5237582"/>
            <a:ext cx="1438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Peter Milner </a:t>
            </a:r>
          </a:p>
          <a:p>
            <a:pPr algn="ctr"/>
            <a:r>
              <a:rPr lang="fr-FR" dirty="0"/>
              <a:t>(1919 - 2018)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C628B5-36B2-5F41-8068-1FA3A159169C}"/>
              </a:ext>
            </a:extLst>
          </p:cNvPr>
          <p:cNvSpPr txBox="1"/>
          <p:nvPr/>
        </p:nvSpPr>
        <p:spPr>
          <a:xfrm>
            <a:off x="6646892" y="6427349"/>
            <a:ext cx="55451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Olds</a:t>
            </a:r>
            <a:r>
              <a:rPr lang="en-US" sz="1200" dirty="0">
                <a:latin typeface="Times"/>
                <a:cs typeface="Times"/>
              </a:rPr>
              <a:t> &amp; Milner (1954). </a:t>
            </a:r>
            <a:r>
              <a:rPr lang="en-US" sz="1200" i="1" dirty="0">
                <a:latin typeface="Times"/>
                <a:cs typeface="Times"/>
              </a:rPr>
              <a:t>Journal of Comparative and Physiological Psychology</a:t>
            </a:r>
            <a:r>
              <a:rPr lang="en-US" sz="1200" dirty="0">
                <a:latin typeface="Times"/>
                <a:cs typeface="Times"/>
              </a:rPr>
              <a:t>, 47, 419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BF0857DB-86DD-194E-A512-4B91E8F21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555" y="438191"/>
            <a:ext cx="3168650" cy="236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13ACAC0-1779-8B4C-BDB8-2AAB625DC381}"/>
              </a:ext>
            </a:extLst>
          </p:cNvPr>
          <p:cNvCxnSpPr/>
          <p:nvPr/>
        </p:nvCxnSpPr>
        <p:spPr>
          <a:xfrm flipH="1">
            <a:off x="4754399" y="890649"/>
            <a:ext cx="2461673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C93DB65-3151-3548-B96A-91DEF622D8AB}"/>
              </a:ext>
            </a:extLst>
          </p:cNvPr>
          <p:cNvSpPr txBox="1"/>
          <p:nvPr/>
        </p:nvSpPr>
        <p:spPr>
          <a:xfrm>
            <a:off x="7242904" y="677277"/>
            <a:ext cx="1075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Electrode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59B06A-281F-DE4E-8C0B-4B80713E44D7}"/>
              </a:ext>
            </a:extLst>
          </p:cNvPr>
          <p:cNvSpPr txBox="1"/>
          <p:nvPr/>
        </p:nvSpPr>
        <p:spPr>
          <a:xfrm>
            <a:off x="2831751" y="3367647"/>
            <a:ext cx="1874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Appui sur le levier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F027BD-E126-2543-BC13-A194685BBA8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4706431" y="3552313"/>
            <a:ext cx="9672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B2DD3EE-64E8-0747-98AB-CC2BE83B7937}"/>
              </a:ext>
            </a:extLst>
          </p:cNvPr>
          <p:cNvSpPr txBox="1"/>
          <p:nvPr/>
        </p:nvSpPr>
        <p:spPr>
          <a:xfrm>
            <a:off x="5779158" y="3367647"/>
            <a:ext cx="2356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Stimulation du cerveau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5BDD6C-5EF2-9C45-88EE-E5E89188807E}"/>
              </a:ext>
            </a:extLst>
          </p:cNvPr>
          <p:cNvSpPr txBox="1"/>
          <p:nvPr/>
        </p:nvSpPr>
        <p:spPr>
          <a:xfrm>
            <a:off x="2840426" y="2923606"/>
            <a:ext cx="346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PARADIGME D’AUTO-STIMULATION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4A55341-DB1B-0E48-9310-53E75C68557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318327" y="992188"/>
            <a:ext cx="3369654" cy="504554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E50AA23-26C2-9041-814E-B89A574DCB60}"/>
              </a:ext>
            </a:extLst>
          </p:cNvPr>
          <p:cNvSpPr txBox="1"/>
          <p:nvPr/>
        </p:nvSpPr>
        <p:spPr>
          <a:xfrm>
            <a:off x="3876193" y="4453457"/>
            <a:ext cx="3674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Nombre cumulé d’appui sur le levier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9115090-BFD9-6E45-8034-EA978E3DFC5F}"/>
              </a:ext>
            </a:extLst>
          </p:cNvPr>
          <p:cNvCxnSpPr>
            <a:stCxn id="20" idx="3"/>
          </p:cNvCxnSpPr>
          <p:nvPr/>
        </p:nvCxnSpPr>
        <p:spPr>
          <a:xfrm flipV="1">
            <a:off x="7550469" y="4154864"/>
            <a:ext cx="781051" cy="483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4512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6" grpId="0"/>
      <p:bldP spid="18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798030-EEC1-C448-833E-723CE0610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63" y="307110"/>
            <a:ext cx="2072904" cy="2072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AC5CB9-15EB-3947-A33B-085E756CCF5B}"/>
              </a:ext>
            </a:extLst>
          </p:cNvPr>
          <p:cNvSpPr txBox="1"/>
          <p:nvPr/>
        </p:nvSpPr>
        <p:spPr>
          <a:xfrm>
            <a:off x="558140" y="2380014"/>
            <a:ext cx="1483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James </a:t>
            </a:r>
            <a:r>
              <a:rPr lang="fr-FR" dirty="0" err="1"/>
              <a:t>Olds</a:t>
            </a:r>
            <a:endParaRPr lang="fr-FR" dirty="0"/>
          </a:p>
          <a:p>
            <a:pPr algn="ctr"/>
            <a:r>
              <a:rPr lang="fr-FR" dirty="0"/>
              <a:t>(1922 – 1976)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C18E10-FA49-7645-8BFA-307B5878F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99" y="3210480"/>
            <a:ext cx="1384136" cy="1888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063338-9930-5747-90B6-BE5EC06F86B8}"/>
              </a:ext>
            </a:extLst>
          </p:cNvPr>
          <p:cNvSpPr txBox="1"/>
          <p:nvPr/>
        </p:nvSpPr>
        <p:spPr>
          <a:xfrm>
            <a:off x="650028" y="5237582"/>
            <a:ext cx="1438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Peter Milner </a:t>
            </a:r>
          </a:p>
          <a:p>
            <a:pPr algn="ctr"/>
            <a:r>
              <a:rPr lang="fr-FR" dirty="0"/>
              <a:t>(1919 - 2018)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C628B5-36B2-5F41-8068-1FA3A159169C}"/>
              </a:ext>
            </a:extLst>
          </p:cNvPr>
          <p:cNvSpPr txBox="1"/>
          <p:nvPr/>
        </p:nvSpPr>
        <p:spPr>
          <a:xfrm>
            <a:off x="6646892" y="6427349"/>
            <a:ext cx="55451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Olds</a:t>
            </a:r>
            <a:r>
              <a:rPr lang="en-US" sz="1200" dirty="0">
                <a:latin typeface="Times"/>
                <a:cs typeface="Times"/>
              </a:rPr>
              <a:t> &amp; Milner (1954). </a:t>
            </a:r>
            <a:r>
              <a:rPr lang="en-US" sz="1200" i="1" dirty="0">
                <a:latin typeface="Times"/>
                <a:cs typeface="Times"/>
              </a:rPr>
              <a:t>Journal of Comparative and Physiological Psychology</a:t>
            </a:r>
            <a:r>
              <a:rPr lang="en-US" sz="1200" dirty="0">
                <a:latin typeface="Times"/>
                <a:cs typeface="Times"/>
              </a:rPr>
              <a:t>, 47, 419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BF0857DB-86DD-194E-A512-4B91E8F21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555" y="438191"/>
            <a:ext cx="3168650" cy="236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13ACAC0-1779-8B4C-BDB8-2AAB625DC381}"/>
              </a:ext>
            </a:extLst>
          </p:cNvPr>
          <p:cNvCxnSpPr/>
          <p:nvPr/>
        </p:nvCxnSpPr>
        <p:spPr>
          <a:xfrm flipH="1">
            <a:off x="4754399" y="890649"/>
            <a:ext cx="2461673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C93DB65-3151-3548-B96A-91DEF622D8AB}"/>
              </a:ext>
            </a:extLst>
          </p:cNvPr>
          <p:cNvSpPr txBox="1"/>
          <p:nvPr/>
        </p:nvSpPr>
        <p:spPr>
          <a:xfrm>
            <a:off x="7242904" y="677277"/>
            <a:ext cx="1075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Electrode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59B06A-281F-DE4E-8C0B-4B80713E44D7}"/>
              </a:ext>
            </a:extLst>
          </p:cNvPr>
          <p:cNvSpPr txBox="1"/>
          <p:nvPr/>
        </p:nvSpPr>
        <p:spPr>
          <a:xfrm>
            <a:off x="2831751" y="3367647"/>
            <a:ext cx="1874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Appui sur le levier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F027BD-E126-2543-BC13-A194685BBA8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4706431" y="3552313"/>
            <a:ext cx="9672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B2DD3EE-64E8-0747-98AB-CC2BE83B7937}"/>
              </a:ext>
            </a:extLst>
          </p:cNvPr>
          <p:cNvSpPr txBox="1"/>
          <p:nvPr/>
        </p:nvSpPr>
        <p:spPr>
          <a:xfrm>
            <a:off x="5779158" y="3367647"/>
            <a:ext cx="2356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Stimulation du cerveau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5BDD6C-5EF2-9C45-88EE-E5E89188807E}"/>
              </a:ext>
            </a:extLst>
          </p:cNvPr>
          <p:cNvSpPr txBox="1"/>
          <p:nvPr/>
        </p:nvSpPr>
        <p:spPr>
          <a:xfrm>
            <a:off x="2840426" y="2923606"/>
            <a:ext cx="346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PARADIGME D’AUTO-STIMULATION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4A55341-DB1B-0E48-9310-53E75C68557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318327" y="992188"/>
            <a:ext cx="3369654" cy="5045541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25520F3-DFA2-6F49-B123-BF52F6E37EEE}"/>
              </a:ext>
            </a:extLst>
          </p:cNvPr>
          <p:cNvCxnSpPr>
            <a:cxnSpLocks/>
          </p:cNvCxnSpPr>
          <p:nvPr/>
        </p:nvCxnSpPr>
        <p:spPr>
          <a:xfrm>
            <a:off x="7216072" y="4749295"/>
            <a:ext cx="1955217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0FBA028-7CA4-9046-8495-D1CF737832A0}"/>
              </a:ext>
            </a:extLst>
          </p:cNvPr>
          <p:cNvSpPr txBox="1"/>
          <p:nvPr/>
        </p:nvSpPr>
        <p:spPr>
          <a:xfrm>
            <a:off x="3329605" y="4402564"/>
            <a:ext cx="38864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Si l’appui sur le levier provoque un choc, le rat appuie frénétiquement sur le levier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256E752-9AA7-584D-9FFD-191AA41604F0}"/>
              </a:ext>
            </a:extLst>
          </p:cNvPr>
          <p:cNvCxnSpPr>
            <a:cxnSpLocks/>
          </p:cNvCxnSpPr>
          <p:nvPr/>
        </p:nvCxnSpPr>
        <p:spPr>
          <a:xfrm flipV="1">
            <a:off x="7208197" y="3804074"/>
            <a:ext cx="2505819" cy="932472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A81CAAA-B718-544A-86A1-9E3FF1B737F5}"/>
              </a:ext>
            </a:extLst>
          </p:cNvPr>
          <p:cNvCxnSpPr>
            <a:cxnSpLocks/>
          </p:cNvCxnSpPr>
          <p:nvPr/>
        </p:nvCxnSpPr>
        <p:spPr>
          <a:xfrm flipV="1">
            <a:off x="7242904" y="2803566"/>
            <a:ext cx="3421138" cy="193298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6807757-A492-EE4E-AACE-432707DDD9CB}"/>
              </a:ext>
            </a:extLst>
          </p:cNvPr>
          <p:cNvCxnSpPr>
            <a:cxnSpLocks/>
          </p:cNvCxnSpPr>
          <p:nvPr/>
        </p:nvCxnSpPr>
        <p:spPr>
          <a:xfrm flipV="1">
            <a:off x="7208197" y="1891130"/>
            <a:ext cx="3969565" cy="284541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9670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798030-EEC1-C448-833E-723CE0610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63" y="307110"/>
            <a:ext cx="2072904" cy="2072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AC5CB9-15EB-3947-A33B-085E756CCF5B}"/>
              </a:ext>
            </a:extLst>
          </p:cNvPr>
          <p:cNvSpPr txBox="1"/>
          <p:nvPr/>
        </p:nvSpPr>
        <p:spPr>
          <a:xfrm>
            <a:off x="558140" y="2380014"/>
            <a:ext cx="1483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James </a:t>
            </a:r>
            <a:r>
              <a:rPr lang="fr-FR" dirty="0" err="1"/>
              <a:t>Olds</a:t>
            </a:r>
            <a:endParaRPr lang="fr-FR" dirty="0"/>
          </a:p>
          <a:p>
            <a:pPr algn="ctr"/>
            <a:r>
              <a:rPr lang="fr-FR" dirty="0"/>
              <a:t>(1922 – 1976)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C18E10-FA49-7645-8BFA-307B5878F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99" y="3210480"/>
            <a:ext cx="1384136" cy="1888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063338-9930-5747-90B6-BE5EC06F86B8}"/>
              </a:ext>
            </a:extLst>
          </p:cNvPr>
          <p:cNvSpPr txBox="1"/>
          <p:nvPr/>
        </p:nvSpPr>
        <p:spPr>
          <a:xfrm>
            <a:off x="650028" y="5237582"/>
            <a:ext cx="1438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Peter Milner </a:t>
            </a:r>
          </a:p>
          <a:p>
            <a:pPr algn="ctr"/>
            <a:r>
              <a:rPr lang="fr-FR" dirty="0"/>
              <a:t>(1919 - 2018)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C628B5-36B2-5F41-8068-1FA3A159169C}"/>
              </a:ext>
            </a:extLst>
          </p:cNvPr>
          <p:cNvSpPr txBox="1"/>
          <p:nvPr/>
        </p:nvSpPr>
        <p:spPr>
          <a:xfrm>
            <a:off x="6646892" y="6427349"/>
            <a:ext cx="55451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Olds</a:t>
            </a:r>
            <a:r>
              <a:rPr lang="en-US" sz="1200" dirty="0">
                <a:latin typeface="Times"/>
                <a:cs typeface="Times"/>
              </a:rPr>
              <a:t> &amp; Milner (1954). </a:t>
            </a:r>
            <a:r>
              <a:rPr lang="en-US" sz="1200" i="1" dirty="0">
                <a:latin typeface="Times"/>
                <a:cs typeface="Times"/>
              </a:rPr>
              <a:t>Journal of Comparative and Physiological Psychology</a:t>
            </a:r>
            <a:r>
              <a:rPr lang="en-US" sz="1200" dirty="0">
                <a:latin typeface="Times"/>
                <a:cs typeface="Times"/>
              </a:rPr>
              <a:t>, 47, 419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BF0857DB-86DD-194E-A512-4B91E8F21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555" y="438191"/>
            <a:ext cx="3168650" cy="236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13ACAC0-1779-8B4C-BDB8-2AAB625DC381}"/>
              </a:ext>
            </a:extLst>
          </p:cNvPr>
          <p:cNvCxnSpPr/>
          <p:nvPr/>
        </p:nvCxnSpPr>
        <p:spPr>
          <a:xfrm flipH="1">
            <a:off x="4754399" y="890649"/>
            <a:ext cx="2461673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C93DB65-3151-3548-B96A-91DEF622D8AB}"/>
              </a:ext>
            </a:extLst>
          </p:cNvPr>
          <p:cNvSpPr txBox="1"/>
          <p:nvPr/>
        </p:nvSpPr>
        <p:spPr>
          <a:xfrm>
            <a:off x="7242904" y="677277"/>
            <a:ext cx="1075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Electrode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59B06A-281F-DE4E-8C0B-4B80713E44D7}"/>
              </a:ext>
            </a:extLst>
          </p:cNvPr>
          <p:cNvSpPr txBox="1"/>
          <p:nvPr/>
        </p:nvSpPr>
        <p:spPr>
          <a:xfrm>
            <a:off x="2831751" y="3367647"/>
            <a:ext cx="1874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Appui sur le levier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F027BD-E126-2543-BC13-A194685BBA8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4706431" y="3552313"/>
            <a:ext cx="9672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B2DD3EE-64E8-0747-98AB-CC2BE83B7937}"/>
              </a:ext>
            </a:extLst>
          </p:cNvPr>
          <p:cNvSpPr txBox="1"/>
          <p:nvPr/>
        </p:nvSpPr>
        <p:spPr>
          <a:xfrm>
            <a:off x="5779158" y="3367647"/>
            <a:ext cx="2356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Stimulation du cerveau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5BDD6C-5EF2-9C45-88EE-E5E89188807E}"/>
              </a:ext>
            </a:extLst>
          </p:cNvPr>
          <p:cNvSpPr txBox="1"/>
          <p:nvPr/>
        </p:nvSpPr>
        <p:spPr>
          <a:xfrm>
            <a:off x="2840426" y="2923606"/>
            <a:ext cx="346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PARADIGME D’AUTO-STIMULATION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4A55341-DB1B-0E48-9310-53E75C68557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318327" y="992188"/>
            <a:ext cx="3369654" cy="5045541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25520F3-DFA2-6F49-B123-BF52F6E37EEE}"/>
              </a:ext>
            </a:extLst>
          </p:cNvPr>
          <p:cNvCxnSpPr>
            <a:cxnSpLocks/>
          </p:cNvCxnSpPr>
          <p:nvPr/>
        </p:nvCxnSpPr>
        <p:spPr>
          <a:xfrm flipV="1">
            <a:off x="7216072" y="3117808"/>
            <a:ext cx="3067959" cy="163148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256E752-9AA7-584D-9FFD-191AA41604F0}"/>
              </a:ext>
            </a:extLst>
          </p:cNvPr>
          <p:cNvCxnSpPr>
            <a:cxnSpLocks/>
          </p:cNvCxnSpPr>
          <p:nvPr/>
        </p:nvCxnSpPr>
        <p:spPr>
          <a:xfrm flipV="1">
            <a:off x="7208197" y="2568703"/>
            <a:ext cx="3728319" cy="2167843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6807757-A492-EE4E-AACE-432707DDD9CB}"/>
              </a:ext>
            </a:extLst>
          </p:cNvPr>
          <p:cNvCxnSpPr>
            <a:cxnSpLocks/>
          </p:cNvCxnSpPr>
          <p:nvPr/>
        </p:nvCxnSpPr>
        <p:spPr>
          <a:xfrm flipV="1">
            <a:off x="7208197" y="1499067"/>
            <a:ext cx="4382120" cy="3237482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919F11A-7694-2649-A385-910BC161785A}"/>
              </a:ext>
            </a:extLst>
          </p:cNvPr>
          <p:cNvSpPr txBox="1"/>
          <p:nvPr/>
        </p:nvSpPr>
        <p:spPr>
          <a:xfrm>
            <a:off x="3404394" y="4421408"/>
            <a:ext cx="38864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Si l’appui sur le levier ne provoque pas un choc, le rat cesse d’appuyer sur le le levier</a:t>
            </a:r>
          </a:p>
        </p:txBody>
      </p:sp>
    </p:spTree>
    <p:extLst>
      <p:ext uri="{BB962C8B-B14F-4D97-AF65-F5344CB8AC3E}">
        <p14:creationId xmlns:p14="http://schemas.microsoft.com/office/powerpoint/2010/main" val="1046577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798030-EEC1-C448-833E-723CE0610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63" y="307110"/>
            <a:ext cx="2072904" cy="2072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AC5CB9-15EB-3947-A33B-085E756CCF5B}"/>
              </a:ext>
            </a:extLst>
          </p:cNvPr>
          <p:cNvSpPr txBox="1"/>
          <p:nvPr/>
        </p:nvSpPr>
        <p:spPr>
          <a:xfrm>
            <a:off x="558140" y="2380014"/>
            <a:ext cx="1483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James </a:t>
            </a:r>
            <a:r>
              <a:rPr lang="fr-FR" dirty="0" err="1"/>
              <a:t>Olds</a:t>
            </a:r>
            <a:endParaRPr lang="fr-FR" dirty="0"/>
          </a:p>
          <a:p>
            <a:pPr algn="ctr"/>
            <a:r>
              <a:rPr lang="fr-FR" dirty="0"/>
              <a:t>(1922 – 1976)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C18E10-FA49-7645-8BFA-307B5878F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99" y="3210480"/>
            <a:ext cx="1384136" cy="1888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063338-9930-5747-90B6-BE5EC06F86B8}"/>
              </a:ext>
            </a:extLst>
          </p:cNvPr>
          <p:cNvSpPr txBox="1"/>
          <p:nvPr/>
        </p:nvSpPr>
        <p:spPr>
          <a:xfrm>
            <a:off x="650028" y="5237582"/>
            <a:ext cx="1438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Peter Milner </a:t>
            </a:r>
          </a:p>
          <a:p>
            <a:pPr algn="ctr"/>
            <a:r>
              <a:rPr lang="fr-FR" dirty="0"/>
              <a:t>(1919 - 2018)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C628B5-36B2-5F41-8068-1FA3A159169C}"/>
              </a:ext>
            </a:extLst>
          </p:cNvPr>
          <p:cNvSpPr txBox="1"/>
          <p:nvPr/>
        </p:nvSpPr>
        <p:spPr>
          <a:xfrm>
            <a:off x="6646892" y="6427349"/>
            <a:ext cx="55451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Olds</a:t>
            </a:r>
            <a:r>
              <a:rPr lang="en-US" sz="1200" dirty="0">
                <a:latin typeface="Times"/>
                <a:cs typeface="Times"/>
              </a:rPr>
              <a:t> &amp; Milner (1954). </a:t>
            </a:r>
            <a:r>
              <a:rPr lang="en-US" sz="1200" i="1" dirty="0">
                <a:latin typeface="Times"/>
                <a:cs typeface="Times"/>
              </a:rPr>
              <a:t>Journal of Comparative and Physiological Psychology</a:t>
            </a:r>
            <a:r>
              <a:rPr lang="en-US" sz="1200" dirty="0">
                <a:latin typeface="Times"/>
                <a:cs typeface="Times"/>
              </a:rPr>
              <a:t>, 47, 419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BF0857DB-86DD-194E-A512-4B91E8F21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555" y="438191"/>
            <a:ext cx="3168650" cy="236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13ACAC0-1779-8B4C-BDB8-2AAB625DC381}"/>
              </a:ext>
            </a:extLst>
          </p:cNvPr>
          <p:cNvCxnSpPr/>
          <p:nvPr/>
        </p:nvCxnSpPr>
        <p:spPr>
          <a:xfrm flipH="1">
            <a:off x="4754399" y="890649"/>
            <a:ext cx="2461673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C93DB65-3151-3548-B96A-91DEF622D8AB}"/>
              </a:ext>
            </a:extLst>
          </p:cNvPr>
          <p:cNvSpPr txBox="1"/>
          <p:nvPr/>
        </p:nvSpPr>
        <p:spPr>
          <a:xfrm>
            <a:off x="7242904" y="677277"/>
            <a:ext cx="1075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Electrode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59B06A-281F-DE4E-8C0B-4B80713E44D7}"/>
              </a:ext>
            </a:extLst>
          </p:cNvPr>
          <p:cNvSpPr txBox="1"/>
          <p:nvPr/>
        </p:nvSpPr>
        <p:spPr>
          <a:xfrm>
            <a:off x="2831751" y="3367647"/>
            <a:ext cx="1874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Appui sur le levier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F027BD-E126-2543-BC13-A194685BBA8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4706431" y="3552313"/>
            <a:ext cx="9672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B2DD3EE-64E8-0747-98AB-CC2BE83B7937}"/>
              </a:ext>
            </a:extLst>
          </p:cNvPr>
          <p:cNvSpPr txBox="1"/>
          <p:nvPr/>
        </p:nvSpPr>
        <p:spPr>
          <a:xfrm>
            <a:off x="5779158" y="3367647"/>
            <a:ext cx="2356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Stimulation du cerveau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5BDD6C-5EF2-9C45-88EE-E5E89188807E}"/>
              </a:ext>
            </a:extLst>
          </p:cNvPr>
          <p:cNvSpPr txBox="1"/>
          <p:nvPr/>
        </p:nvSpPr>
        <p:spPr>
          <a:xfrm>
            <a:off x="2840426" y="2923606"/>
            <a:ext cx="346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PARADIGME D’AUTO-STIMULATION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4A55341-DB1B-0E48-9310-53E75C68557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318327" y="992188"/>
            <a:ext cx="3369654" cy="50455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2523CC-E5D3-E440-9789-52512E4D7CED}"/>
              </a:ext>
            </a:extLst>
          </p:cNvPr>
          <p:cNvSpPr txBox="1"/>
          <p:nvPr/>
        </p:nvSpPr>
        <p:spPr>
          <a:xfrm>
            <a:off x="3035445" y="4709292"/>
            <a:ext cx="5355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La stimulation directe du cerveau peut agir comme une </a:t>
            </a:r>
          </a:p>
          <a:p>
            <a:r>
              <a:rPr lang="fr-FR" dirty="0"/>
              <a:t>récompense…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657819-980F-D741-960B-3BAEF2A8BD8F}"/>
              </a:ext>
            </a:extLst>
          </p:cNvPr>
          <p:cNvSpPr txBox="1"/>
          <p:nvPr/>
        </p:nvSpPr>
        <p:spPr>
          <a:xfrm>
            <a:off x="3035445" y="5365027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…mais uniquement si certaines régions sont stimulées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A71B40-3C8C-A743-A2AA-2C80CA27C8C8}"/>
              </a:ext>
            </a:extLst>
          </p:cNvPr>
          <p:cNvSpPr txBox="1"/>
          <p:nvPr/>
        </p:nvSpPr>
        <p:spPr>
          <a:xfrm>
            <a:off x="2831751" y="4320540"/>
            <a:ext cx="1541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CONCLUSIONS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9548BE-6DE0-A942-B95C-A41280926CEB}"/>
              </a:ext>
            </a:extLst>
          </p:cNvPr>
          <p:cNvSpPr/>
          <p:nvPr/>
        </p:nvSpPr>
        <p:spPr>
          <a:xfrm>
            <a:off x="2831751" y="4154864"/>
            <a:ext cx="5473383" cy="17355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478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3" grpId="0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5C468-D5FE-224A-896D-D607A85B14A6}"/>
              </a:ext>
            </a:extLst>
          </p:cNvPr>
          <p:cNvSpPr txBox="1"/>
          <p:nvPr/>
        </p:nvSpPr>
        <p:spPr>
          <a:xfrm>
            <a:off x="491067" y="372534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TIME OUT!!!!!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09CC6C-362C-EB49-A526-B01A8FA7FF08}"/>
              </a:ext>
            </a:extLst>
          </p:cNvPr>
          <p:cNvSpPr txBox="1"/>
          <p:nvPr/>
        </p:nvSpPr>
        <p:spPr>
          <a:xfrm>
            <a:off x="491067" y="1083733"/>
            <a:ext cx="1750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/>
              <a:t>Noms à retenir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C315D6-1A12-E943-B9DB-C9B5ECFB9459}"/>
              </a:ext>
            </a:extLst>
          </p:cNvPr>
          <p:cNvSpPr txBox="1"/>
          <p:nvPr/>
        </p:nvSpPr>
        <p:spPr>
          <a:xfrm>
            <a:off x="1366306" y="1693333"/>
            <a:ext cx="1228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James </a:t>
            </a:r>
            <a:r>
              <a:rPr lang="fr-FR" dirty="0" err="1"/>
              <a:t>Olds</a:t>
            </a:r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08F9E-1070-4245-A2E2-AA37A6BF0DCE}"/>
              </a:ext>
            </a:extLst>
          </p:cNvPr>
          <p:cNvSpPr txBox="1"/>
          <p:nvPr/>
        </p:nvSpPr>
        <p:spPr>
          <a:xfrm>
            <a:off x="1382496" y="2421466"/>
            <a:ext cx="1356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Peter Milner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A6EEE9-83A1-ED47-B5AC-B5A9CD2BFCC6}"/>
              </a:ext>
            </a:extLst>
          </p:cNvPr>
          <p:cNvSpPr txBox="1"/>
          <p:nvPr/>
        </p:nvSpPr>
        <p:spPr>
          <a:xfrm>
            <a:off x="4233333" y="1083733"/>
            <a:ext cx="2010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/>
              <a:t>Concepts à retenir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EF8B45-B2C6-154D-B1E1-6BDF220CCD35}"/>
              </a:ext>
            </a:extLst>
          </p:cNvPr>
          <p:cNvSpPr txBox="1"/>
          <p:nvPr/>
        </p:nvSpPr>
        <p:spPr>
          <a:xfrm>
            <a:off x="4538133" y="1693333"/>
            <a:ext cx="1387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Récompense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91F5E7-52F7-1243-8F40-12A9A092D36C}"/>
              </a:ext>
            </a:extLst>
          </p:cNvPr>
          <p:cNvSpPr txBox="1"/>
          <p:nvPr/>
        </p:nvSpPr>
        <p:spPr>
          <a:xfrm>
            <a:off x="4545020" y="2302933"/>
            <a:ext cx="115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Dopamine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C96E6B-ECF5-AC4E-9A78-62374C4E412F}"/>
              </a:ext>
            </a:extLst>
          </p:cNvPr>
          <p:cNvSpPr txBox="1"/>
          <p:nvPr/>
        </p:nvSpPr>
        <p:spPr>
          <a:xfrm>
            <a:off x="4545020" y="2912533"/>
            <a:ext cx="2951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Paradigme d’</a:t>
            </a:r>
            <a:r>
              <a:rPr lang="fr-FR" dirty="0" err="1"/>
              <a:t>auto-stimulation</a:t>
            </a:r>
            <a:endParaRPr lang="fr-F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C190BB-D822-AD4D-8083-AAA76AC92718}"/>
              </a:ext>
            </a:extLst>
          </p:cNvPr>
          <p:cNvSpPr txBox="1"/>
          <p:nvPr/>
        </p:nvSpPr>
        <p:spPr>
          <a:xfrm>
            <a:off x="4538133" y="3589866"/>
            <a:ext cx="3397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Comportement d’</a:t>
            </a:r>
            <a:r>
              <a:rPr lang="fr-FR" dirty="0" err="1"/>
              <a:t>auto-stimulation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56B541-16DF-494D-B3DB-7436D938C332}"/>
              </a:ext>
            </a:extLst>
          </p:cNvPr>
          <p:cNvSpPr txBox="1"/>
          <p:nvPr/>
        </p:nvSpPr>
        <p:spPr>
          <a:xfrm>
            <a:off x="273132" y="4963886"/>
            <a:ext cx="6138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Quelles conclusions peut-on tirer des études de </a:t>
            </a:r>
            <a:r>
              <a:rPr lang="fr-FR" dirty="0" err="1"/>
              <a:t>Olds</a:t>
            </a:r>
            <a:r>
              <a:rPr lang="fr-FR" dirty="0"/>
              <a:t> et Milner ?</a:t>
            </a:r>
          </a:p>
        </p:txBody>
      </p:sp>
    </p:spTree>
    <p:extLst>
      <p:ext uri="{BB962C8B-B14F-4D97-AF65-F5344CB8AC3E}">
        <p14:creationId xmlns:p14="http://schemas.microsoft.com/office/powerpoint/2010/main" val="1875689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698</Words>
  <Application>Microsoft Macintosh PowerPoint</Application>
  <PresentationFormat>Widescreen</PresentationFormat>
  <Paragraphs>221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Times</vt:lpstr>
      <vt:lpstr>Office Theme</vt:lpstr>
      <vt:lpstr>Cerveau et Récompense Episode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Cerveau et Récompense Episode 1</dc:title>
  <dc:creator>Jérémie Jozefowiez</dc:creator>
  <cp:lastModifiedBy>Jérémie Jozefowiez</cp:lastModifiedBy>
  <cp:revision>2</cp:revision>
  <dcterms:created xsi:type="dcterms:W3CDTF">2021-09-14T13:27:05Z</dcterms:created>
  <dcterms:modified xsi:type="dcterms:W3CDTF">2022-01-12T08:11:41Z</dcterms:modified>
</cp:coreProperties>
</file>

<file path=docProps/thumbnail.jpeg>
</file>